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95" r:id="rId4"/>
    <p:sldId id="294" r:id="rId5"/>
    <p:sldId id="286" r:id="rId6"/>
    <p:sldId id="287" r:id="rId7"/>
    <p:sldId id="288" r:id="rId8"/>
    <p:sldId id="297" r:id="rId9"/>
    <p:sldId id="298" r:id="rId10"/>
    <p:sldId id="309" r:id="rId11"/>
    <p:sldId id="300" r:id="rId12"/>
    <p:sldId id="308" r:id="rId13"/>
    <p:sldId id="315" r:id="rId14"/>
    <p:sldId id="265" r:id="rId15"/>
    <p:sldId id="285" r:id="rId16"/>
    <p:sldId id="277" r:id="rId17"/>
    <p:sldId id="272" r:id="rId18"/>
    <p:sldId id="280" r:id="rId19"/>
    <p:sldId id="273" r:id="rId20"/>
    <p:sldId id="281" r:id="rId21"/>
    <p:sldId id="274" r:id="rId22"/>
    <p:sldId id="282" r:id="rId23"/>
    <p:sldId id="275" r:id="rId24"/>
    <p:sldId id="283" r:id="rId25"/>
    <p:sldId id="279" r:id="rId26"/>
    <p:sldId id="284" r:id="rId27"/>
    <p:sldId id="302" r:id="rId28"/>
    <p:sldId id="310" r:id="rId29"/>
    <p:sldId id="311" r:id="rId30"/>
    <p:sldId id="312" r:id="rId31"/>
    <p:sldId id="313" r:id="rId32"/>
    <p:sldId id="314" r:id="rId33"/>
    <p:sldId id="276" r:id="rId34"/>
    <p:sldId id="278" r:id="rId35"/>
    <p:sldId id="293" r:id="rId36"/>
    <p:sldId id="289" r:id="rId37"/>
    <p:sldId id="290" r:id="rId38"/>
    <p:sldId id="291" r:id="rId39"/>
    <p:sldId id="292" r:id="rId4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344" y="44"/>
      </p:cViewPr>
      <p:guideLst>
        <p:guide orient="horz" pos="23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3643AB-31D0-4359-8A0B-052BE9C697E6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64D46CE-4005-4ACA-8E8E-8934D998E8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81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</a:t>
            </a:r>
            <a:r>
              <a:rPr lang="en-GB"/>
              <a:t>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9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44 outside,  36 inside,  so 80 in total.  Add an edge to make 82.  Area = 0.5*82 – 1 = 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6CE-4005-4ACA-8E8E-8934D998E8BB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6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73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19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65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1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1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1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3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82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50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70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EE73F-6A3A-4B61-8C76-2F9633AA0CD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2A083-ADE4-42A9-86F1-D68F025E3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65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ick's_theorem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Pick a Polygon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Discover Pick’s Theorem</a:t>
            </a:r>
          </a:p>
          <a:p>
            <a:r>
              <a:rPr lang="en-GB" dirty="0"/>
              <a:t>Areas have different shapes but the same area.</a:t>
            </a:r>
          </a:p>
        </p:txBody>
      </p:sp>
    </p:spTree>
    <p:extLst>
      <p:ext uri="{BB962C8B-B14F-4D97-AF65-F5344CB8AC3E}">
        <p14:creationId xmlns:p14="http://schemas.microsoft.com/office/powerpoint/2010/main" val="181574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71575"/>
            <a:ext cx="67056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709687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71575"/>
            <a:ext cx="67056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13227" y="2156346"/>
            <a:ext cx="0" cy="327547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5103" y="1095132"/>
            <a:ext cx="8473795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Add an edge, as shown, forming a </a:t>
            </a:r>
            <a:r>
              <a:rPr lang="en-GB" sz="1600" u="sng" dirty="0">
                <a:latin typeface="Comic Sans MS" panose="030F0702030302020204" pitchFamily="66" charset="0"/>
              </a:rPr>
              <a:t>single</a:t>
            </a:r>
            <a:r>
              <a:rPr lang="en-GB" sz="1600" dirty="0">
                <a:latin typeface="Comic Sans MS" panose="030F0702030302020204" pitchFamily="66" charset="0"/>
              </a:rPr>
              <a:t> polygon with two sides that happen to overlap. </a:t>
            </a:r>
          </a:p>
          <a:p>
            <a:r>
              <a:rPr lang="en-GB" sz="1600" dirty="0">
                <a:latin typeface="Comic Sans MS" panose="030F0702030302020204" pitchFamily="66" charset="0"/>
              </a:rPr>
              <a:t>This makes no difference to the area and the equation remains valid.</a:t>
            </a:r>
          </a:p>
          <a:p>
            <a:r>
              <a:rPr lang="en-GB" sz="1600" dirty="0">
                <a:latin typeface="Comic Sans MS" panose="030F0702030302020204" pitchFamily="66" charset="0"/>
              </a:rPr>
              <a:t>But we have added two extra points on the perimeter.  There are no interior points.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21576" y="3544211"/>
                <a:ext cx="3286990" cy="4399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So 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600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80+2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+0−1=40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576" y="3544211"/>
                <a:ext cx="3286990" cy="439992"/>
              </a:xfrm>
              <a:prstGeom prst="rect">
                <a:avLst/>
              </a:prstGeom>
              <a:blipFill rotWithShape="1">
                <a:blip r:embed="rId4"/>
                <a:stretch>
                  <a:fillRect l="-926" b="-5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531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648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C45FB-8929-40DD-A8A3-179AE85FA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8F7C1-D26A-4458-B71F-B4A1087CB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There are 6 different versions of the worksheet in the pdf file.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6 copies of the shaded area question are also provided in the pdf file.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So printing the complete pdf file gives you everything you need for 6 pupils.</a:t>
            </a:r>
          </a:p>
        </p:txBody>
      </p:sp>
    </p:spTree>
    <p:extLst>
      <p:ext uri="{BB962C8B-B14F-4D97-AF65-F5344CB8AC3E}">
        <p14:creationId xmlns:p14="http://schemas.microsoft.com/office/powerpoint/2010/main" val="280492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76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576410" y="1422804"/>
            <a:ext cx="6998582" cy="4809761"/>
            <a:chOff x="1576410" y="1038754"/>
            <a:chExt cx="6998582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1038754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4" name="Freeform 3"/>
            <p:cNvSpPr/>
            <p:nvPr/>
          </p:nvSpPr>
          <p:spPr>
            <a:xfrm>
              <a:off x="1590675" y="1346885"/>
              <a:ext cx="904875" cy="895350"/>
            </a:xfrm>
            <a:custGeom>
              <a:avLst/>
              <a:gdLst>
                <a:gd name="connsiteX0" fmla="*/ 0 w 904875"/>
                <a:gd name="connsiteY0" fmla="*/ 600075 h 895350"/>
                <a:gd name="connsiteX1" fmla="*/ 304800 w 904875"/>
                <a:gd name="connsiteY1" fmla="*/ 0 h 895350"/>
                <a:gd name="connsiteX2" fmla="*/ 904875 w 904875"/>
                <a:gd name="connsiteY2" fmla="*/ 295275 h 895350"/>
                <a:gd name="connsiteX3" fmla="*/ 600075 w 904875"/>
                <a:gd name="connsiteY3" fmla="*/ 895350 h 895350"/>
                <a:gd name="connsiteX4" fmla="*/ 0 w 904875"/>
                <a:gd name="connsiteY4" fmla="*/ 600075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895350">
                  <a:moveTo>
                    <a:pt x="0" y="600075"/>
                  </a:moveTo>
                  <a:lnTo>
                    <a:pt x="304800" y="0"/>
                  </a:lnTo>
                  <a:lnTo>
                    <a:pt x="904875" y="295275"/>
                  </a:lnTo>
                  <a:lnTo>
                    <a:pt x="600075" y="895350"/>
                  </a:lnTo>
                  <a:lnTo>
                    <a:pt x="0" y="600075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8258880" y="3764250"/>
              <a:ext cx="3161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574940" y="1123895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5276590" y="1157928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8" name="TextBox 697"/>
            <p:cNvSpPr txBox="1"/>
            <p:nvPr/>
          </p:nvSpPr>
          <p:spPr>
            <a:xfrm>
              <a:off x="1691625" y="2928930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9" name="TextBox 698"/>
            <p:cNvSpPr txBox="1"/>
            <p:nvPr/>
          </p:nvSpPr>
          <p:spPr>
            <a:xfrm>
              <a:off x="6453911" y="408108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702" name="TextBox 701"/>
            <p:cNvSpPr txBox="1"/>
            <p:nvPr/>
          </p:nvSpPr>
          <p:spPr>
            <a:xfrm>
              <a:off x="1793333" y="4701574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89" name="TextBox 688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2" name="Freeform 691"/>
          <p:cNvSpPr/>
          <p:nvPr/>
        </p:nvSpPr>
        <p:spPr>
          <a:xfrm>
            <a:off x="5457075" y="1743075"/>
            <a:ext cx="1200150" cy="1200150"/>
          </a:xfrm>
          <a:custGeom>
            <a:avLst/>
            <a:gdLst>
              <a:gd name="connsiteX0" fmla="*/ 0 w 1200150"/>
              <a:gd name="connsiteY0" fmla="*/ 600075 h 1200150"/>
              <a:gd name="connsiteX1" fmla="*/ 314325 w 1200150"/>
              <a:gd name="connsiteY1" fmla="*/ 0 h 1200150"/>
              <a:gd name="connsiteX2" fmla="*/ 314325 w 1200150"/>
              <a:gd name="connsiteY2" fmla="*/ 0 h 1200150"/>
              <a:gd name="connsiteX3" fmla="*/ 314325 w 1200150"/>
              <a:gd name="connsiteY3" fmla="*/ 0 h 1200150"/>
              <a:gd name="connsiteX4" fmla="*/ 609600 w 1200150"/>
              <a:gd name="connsiteY4" fmla="*/ 9525 h 1200150"/>
              <a:gd name="connsiteX5" fmla="*/ 1190625 w 1200150"/>
              <a:gd name="connsiteY5" fmla="*/ 600075 h 1200150"/>
              <a:gd name="connsiteX6" fmla="*/ 1200150 w 1200150"/>
              <a:gd name="connsiteY6" fmla="*/ 1200150 h 1200150"/>
              <a:gd name="connsiteX7" fmla="*/ 895350 w 1200150"/>
              <a:gd name="connsiteY7" fmla="*/ 895350 h 1200150"/>
              <a:gd name="connsiteX8" fmla="*/ 0 w 1200150"/>
              <a:gd name="connsiteY8" fmla="*/ 600075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0150" h="1200150">
                <a:moveTo>
                  <a:pt x="0" y="600075"/>
                </a:moveTo>
                <a:lnTo>
                  <a:pt x="314325" y="0"/>
                </a:lnTo>
                <a:lnTo>
                  <a:pt x="314325" y="0"/>
                </a:lnTo>
                <a:lnTo>
                  <a:pt x="314325" y="0"/>
                </a:lnTo>
                <a:lnTo>
                  <a:pt x="609600" y="9525"/>
                </a:lnTo>
                <a:lnTo>
                  <a:pt x="1190625" y="600075"/>
                </a:lnTo>
                <a:lnTo>
                  <a:pt x="1200150" y="1200150"/>
                </a:lnTo>
                <a:lnTo>
                  <a:pt x="895350" y="895350"/>
                </a:lnTo>
                <a:lnTo>
                  <a:pt x="0" y="6000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3" name="Freeform 692"/>
          <p:cNvSpPr/>
          <p:nvPr/>
        </p:nvSpPr>
        <p:spPr>
          <a:xfrm>
            <a:off x="2201168" y="2923454"/>
            <a:ext cx="1190445" cy="1199072"/>
          </a:xfrm>
          <a:custGeom>
            <a:avLst/>
            <a:gdLst>
              <a:gd name="connsiteX0" fmla="*/ 0 w 1190445"/>
              <a:gd name="connsiteY0" fmla="*/ 301925 h 1199072"/>
              <a:gd name="connsiteX1" fmla="*/ 0 w 1190445"/>
              <a:gd name="connsiteY1" fmla="*/ 897148 h 1199072"/>
              <a:gd name="connsiteX2" fmla="*/ 301924 w 1190445"/>
              <a:gd name="connsiteY2" fmla="*/ 1199072 h 1199072"/>
              <a:gd name="connsiteX3" fmla="*/ 595222 w 1190445"/>
              <a:gd name="connsiteY3" fmla="*/ 1199072 h 1199072"/>
              <a:gd name="connsiteX4" fmla="*/ 1190445 w 1190445"/>
              <a:gd name="connsiteY4" fmla="*/ 603850 h 1199072"/>
              <a:gd name="connsiteX5" fmla="*/ 301924 w 1190445"/>
              <a:gd name="connsiteY5" fmla="*/ 0 h 1199072"/>
              <a:gd name="connsiteX6" fmla="*/ 0 w 1190445"/>
              <a:gd name="connsiteY6" fmla="*/ 301925 h 119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0445" h="1199072">
                <a:moveTo>
                  <a:pt x="0" y="301925"/>
                </a:moveTo>
                <a:lnTo>
                  <a:pt x="0" y="897148"/>
                </a:lnTo>
                <a:lnTo>
                  <a:pt x="301924" y="1199072"/>
                </a:lnTo>
                <a:lnTo>
                  <a:pt x="595222" y="1199072"/>
                </a:lnTo>
                <a:lnTo>
                  <a:pt x="1190445" y="603850"/>
                </a:lnTo>
                <a:lnTo>
                  <a:pt x="301924" y="0"/>
                </a:lnTo>
                <a:lnTo>
                  <a:pt x="0" y="30192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4" name="Freeform 693"/>
          <p:cNvSpPr/>
          <p:nvPr/>
        </p:nvSpPr>
        <p:spPr>
          <a:xfrm>
            <a:off x="4873127" y="3828975"/>
            <a:ext cx="1800225" cy="1190625"/>
          </a:xfrm>
          <a:custGeom>
            <a:avLst/>
            <a:gdLst>
              <a:gd name="connsiteX0" fmla="*/ 0 w 1800225"/>
              <a:gd name="connsiteY0" fmla="*/ 895350 h 1190625"/>
              <a:gd name="connsiteX1" fmla="*/ 0 w 1800225"/>
              <a:gd name="connsiteY1" fmla="*/ 609600 h 1190625"/>
              <a:gd name="connsiteX2" fmla="*/ 295275 w 1800225"/>
              <a:gd name="connsiteY2" fmla="*/ 304800 h 1190625"/>
              <a:gd name="connsiteX3" fmla="*/ 1190625 w 1800225"/>
              <a:gd name="connsiteY3" fmla="*/ 304800 h 1190625"/>
              <a:gd name="connsiteX4" fmla="*/ 1495425 w 1800225"/>
              <a:gd name="connsiteY4" fmla="*/ 0 h 1190625"/>
              <a:gd name="connsiteX5" fmla="*/ 1790700 w 1800225"/>
              <a:gd name="connsiteY5" fmla="*/ 304800 h 1190625"/>
              <a:gd name="connsiteX6" fmla="*/ 1485900 w 1800225"/>
              <a:gd name="connsiteY6" fmla="*/ 600075 h 1190625"/>
              <a:gd name="connsiteX7" fmla="*/ 1800225 w 1800225"/>
              <a:gd name="connsiteY7" fmla="*/ 600075 h 1190625"/>
              <a:gd name="connsiteX8" fmla="*/ 590550 w 1800225"/>
              <a:gd name="connsiteY8" fmla="*/ 904875 h 1190625"/>
              <a:gd name="connsiteX9" fmla="*/ 295275 w 1800225"/>
              <a:gd name="connsiteY9" fmla="*/ 1190625 h 1190625"/>
              <a:gd name="connsiteX10" fmla="*/ 0 w 1800225"/>
              <a:gd name="connsiteY10" fmla="*/ 8953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00225" h="1190625">
                <a:moveTo>
                  <a:pt x="0" y="895350"/>
                </a:moveTo>
                <a:lnTo>
                  <a:pt x="0" y="609600"/>
                </a:lnTo>
                <a:lnTo>
                  <a:pt x="295275" y="304800"/>
                </a:lnTo>
                <a:lnTo>
                  <a:pt x="1190625" y="304800"/>
                </a:lnTo>
                <a:lnTo>
                  <a:pt x="1495425" y="0"/>
                </a:lnTo>
                <a:lnTo>
                  <a:pt x="1790700" y="304800"/>
                </a:lnTo>
                <a:lnTo>
                  <a:pt x="1485900" y="600075"/>
                </a:lnTo>
                <a:lnTo>
                  <a:pt x="1800225" y="600075"/>
                </a:lnTo>
                <a:lnTo>
                  <a:pt x="590550" y="904875"/>
                </a:lnTo>
                <a:lnTo>
                  <a:pt x="295275" y="1190625"/>
                </a:lnTo>
                <a:lnTo>
                  <a:pt x="0" y="8953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6" name="Freeform 695"/>
          <p:cNvSpPr/>
          <p:nvPr/>
        </p:nvSpPr>
        <p:spPr>
          <a:xfrm>
            <a:off x="2473983" y="4720951"/>
            <a:ext cx="1504950" cy="1495425"/>
          </a:xfrm>
          <a:custGeom>
            <a:avLst/>
            <a:gdLst>
              <a:gd name="connsiteX0" fmla="*/ 0 w 1504950"/>
              <a:gd name="connsiteY0" fmla="*/ 285750 h 1495425"/>
              <a:gd name="connsiteX1" fmla="*/ 609600 w 1504950"/>
              <a:gd name="connsiteY1" fmla="*/ 600075 h 1495425"/>
              <a:gd name="connsiteX2" fmla="*/ 609600 w 1504950"/>
              <a:gd name="connsiteY2" fmla="*/ 304800 h 1495425"/>
              <a:gd name="connsiteX3" fmla="*/ 904875 w 1504950"/>
              <a:gd name="connsiteY3" fmla="*/ 295275 h 1495425"/>
              <a:gd name="connsiteX4" fmla="*/ 1200150 w 1504950"/>
              <a:gd name="connsiteY4" fmla="*/ 0 h 1495425"/>
              <a:gd name="connsiteX5" fmla="*/ 1200150 w 1504950"/>
              <a:gd name="connsiteY5" fmla="*/ 295275 h 1495425"/>
              <a:gd name="connsiteX6" fmla="*/ 1504950 w 1504950"/>
              <a:gd name="connsiteY6" fmla="*/ 295275 h 1495425"/>
              <a:gd name="connsiteX7" fmla="*/ 904875 w 1504950"/>
              <a:gd name="connsiteY7" fmla="*/ 895350 h 1495425"/>
              <a:gd name="connsiteX8" fmla="*/ 1209675 w 1504950"/>
              <a:gd name="connsiteY8" fmla="*/ 895350 h 1495425"/>
              <a:gd name="connsiteX9" fmla="*/ 914400 w 1504950"/>
              <a:gd name="connsiteY9" fmla="*/ 1495425 h 1495425"/>
              <a:gd name="connsiteX10" fmla="*/ 609600 w 1504950"/>
              <a:gd name="connsiteY10" fmla="*/ 1200150 h 1495425"/>
              <a:gd name="connsiteX11" fmla="*/ 314325 w 1504950"/>
              <a:gd name="connsiteY11" fmla="*/ 1485900 h 1495425"/>
              <a:gd name="connsiteX12" fmla="*/ 9525 w 1504950"/>
              <a:gd name="connsiteY12" fmla="*/ 1190625 h 1495425"/>
              <a:gd name="connsiteX13" fmla="*/ 9525 w 1504950"/>
              <a:gd name="connsiteY13" fmla="*/ 904875 h 1495425"/>
              <a:gd name="connsiteX14" fmla="*/ 314325 w 1504950"/>
              <a:gd name="connsiteY14" fmla="*/ 895350 h 1495425"/>
              <a:gd name="connsiteX15" fmla="*/ 0 w 1504950"/>
              <a:gd name="connsiteY15" fmla="*/ 28575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4950" h="1495425">
                <a:moveTo>
                  <a:pt x="0" y="285750"/>
                </a:moveTo>
                <a:lnTo>
                  <a:pt x="609600" y="600075"/>
                </a:lnTo>
                <a:lnTo>
                  <a:pt x="609600" y="304800"/>
                </a:lnTo>
                <a:lnTo>
                  <a:pt x="904875" y="295275"/>
                </a:lnTo>
                <a:lnTo>
                  <a:pt x="1200150" y="0"/>
                </a:lnTo>
                <a:lnTo>
                  <a:pt x="1200150" y="295275"/>
                </a:lnTo>
                <a:lnTo>
                  <a:pt x="1504950" y="295275"/>
                </a:lnTo>
                <a:lnTo>
                  <a:pt x="904875" y="895350"/>
                </a:lnTo>
                <a:lnTo>
                  <a:pt x="1209675" y="895350"/>
                </a:lnTo>
                <a:lnTo>
                  <a:pt x="914400" y="1495425"/>
                </a:lnTo>
                <a:lnTo>
                  <a:pt x="609600" y="1200150"/>
                </a:lnTo>
                <a:lnTo>
                  <a:pt x="314325" y="1485900"/>
                </a:lnTo>
                <a:lnTo>
                  <a:pt x="9525" y="1190625"/>
                </a:lnTo>
                <a:lnTo>
                  <a:pt x="9525" y="904875"/>
                </a:lnTo>
                <a:lnTo>
                  <a:pt x="314325" y="895350"/>
                </a:lnTo>
                <a:lnTo>
                  <a:pt x="0" y="2857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7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2166655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2166655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3140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76410" y="1422804"/>
            <a:ext cx="7019422" cy="4809761"/>
            <a:chOff x="1576410" y="663840"/>
            <a:chExt cx="7019422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663840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92" name="TextBox 691"/>
            <p:cNvSpPr txBox="1"/>
            <p:nvPr/>
          </p:nvSpPr>
          <p:spPr>
            <a:xfrm>
              <a:off x="8258880" y="3389336"/>
              <a:ext cx="3369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708" name="Freeform 707"/>
            <p:cNvSpPr/>
            <p:nvPr/>
          </p:nvSpPr>
          <p:spPr>
            <a:xfrm>
              <a:off x="1591350" y="686694"/>
              <a:ext cx="1504950" cy="1485900"/>
            </a:xfrm>
            <a:custGeom>
              <a:avLst/>
              <a:gdLst>
                <a:gd name="connsiteX0" fmla="*/ 295275 w 1504950"/>
                <a:gd name="connsiteY0" fmla="*/ 1485900 h 1485900"/>
                <a:gd name="connsiteX1" fmla="*/ 0 w 1504950"/>
                <a:gd name="connsiteY1" fmla="*/ 304800 h 1485900"/>
                <a:gd name="connsiteX2" fmla="*/ 304800 w 1504950"/>
                <a:gd name="connsiteY2" fmla="*/ 904875 h 1485900"/>
                <a:gd name="connsiteX3" fmla="*/ 1504950 w 1504950"/>
                <a:gd name="connsiteY3" fmla="*/ 0 h 1485900"/>
                <a:gd name="connsiteX4" fmla="*/ 295275 w 1504950"/>
                <a:gd name="connsiteY4" fmla="*/ 1485900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4950" h="1485900">
                  <a:moveTo>
                    <a:pt x="295275" y="1485900"/>
                  </a:moveTo>
                  <a:lnTo>
                    <a:pt x="0" y="304800"/>
                  </a:lnTo>
                  <a:lnTo>
                    <a:pt x="304800" y="904875"/>
                  </a:lnTo>
                  <a:lnTo>
                    <a:pt x="1504950" y="0"/>
                  </a:lnTo>
                  <a:lnTo>
                    <a:pt x="295275" y="1485900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9" name="TextBox 688"/>
            <p:cNvSpPr txBox="1"/>
            <p:nvPr/>
          </p:nvSpPr>
          <p:spPr>
            <a:xfrm>
              <a:off x="1986496" y="748981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3" name="TextBox 692"/>
            <p:cNvSpPr txBox="1"/>
            <p:nvPr/>
          </p:nvSpPr>
          <p:spPr>
            <a:xfrm>
              <a:off x="5276590" y="783014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8" name="TextBox 697"/>
            <p:cNvSpPr txBox="1"/>
            <p:nvPr/>
          </p:nvSpPr>
          <p:spPr>
            <a:xfrm>
              <a:off x="1973211" y="2544880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700" name="TextBox 699"/>
            <p:cNvSpPr txBox="1"/>
            <p:nvPr/>
          </p:nvSpPr>
          <p:spPr>
            <a:xfrm>
              <a:off x="6767718" y="3126052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701" name="TextBox 700"/>
            <p:cNvSpPr txBox="1"/>
            <p:nvPr/>
          </p:nvSpPr>
          <p:spPr>
            <a:xfrm>
              <a:off x="1691625" y="4627886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690" name="TextBox 689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94" name="TextBox 693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6" name="Freeform 695"/>
          <p:cNvSpPr/>
          <p:nvPr/>
        </p:nvSpPr>
        <p:spPr>
          <a:xfrm>
            <a:off x="5776175" y="1743075"/>
            <a:ext cx="895350" cy="1495425"/>
          </a:xfrm>
          <a:custGeom>
            <a:avLst/>
            <a:gdLst>
              <a:gd name="connsiteX0" fmla="*/ 0 w 895350"/>
              <a:gd name="connsiteY0" fmla="*/ 0 h 1495425"/>
              <a:gd name="connsiteX1" fmla="*/ 590550 w 895350"/>
              <a:gd name="connsiteY1" fmla="*/ 0 h 1495425"/>
              <a:gd name="connsiteX2" fmla="*/ 590550 w 895350"/>
              <a:gd name="connsiteY2" fmla="*/ 609600 h 1495425"/>
              <a:gd name="connsiteX3" fmla="*/ 895350 w 895350"/>
              <a:gd name="connsiteY3" fmla="*/ 885825 h 1495425"/>
              <a:gd name="connsiteX4" fmla="*/ 295275 w 895350"/>
              <a:gd name="connsiteY4" fmla="*/ 1495425 h 1495425"/>
              <a:gd name="connsiteX5" fmla="*/ 0 w 895350"/>
              <a:gd name="connsiteY5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5350" h="1495425">
                <a:moveTo>
                  <a:pt x="0" y="0"/>
                </a:moveTo>
                <a:lnTo>
                  <a:pt x="590550" y="0"/>
                </a:lnTo>
                <a:lnTo>
                  <a:pt x="590550" y="609600"/>
                </a:lnTo>
                <a:lnTo>
                  <a:pt x="895350" y="885825"/>
                </a:lnTo>
                <a:lnTo>
                  <a:pt x="295275" y="1495425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9" name="Freeform 698"/>
          <p:cNvSpPr/>
          <p:nvPr/>
        </p:nvSpPr>
        <p:spPr>
          <a:xfrm>
            <a:off x="1588286" y="2630599"/>
            <a:ext cx="2988859" cy="2088107"/>
          </a:xfrm>
          <a:custGeom>
            <a:avLst/>
            <a:gdLst>
              <a:gd name="connsiteX0" fmla="*/ 1487605 w 2988859"/>
              <a:gd name="connsiteY0" fmla="*/ 2088107 h 2088107"/>
              <a:gd name="connsiteX1" fmla="*/ 0 w 2988859"/>
              <a:gd name="connsiteY1" fmla="*/ 900752 h 2088107"/>
              <a:gd name="connsiteX2" fmla="*/ 1487605 w 2988859"/>
              <a:gd name="connsiteY2" fmla="*/ 1501254 h 2088107"/>
              <a:gd name="connsiteX3" fmla="*/ 2988859 w 2988859"/>
              <a:gd name="connsiteY3" fmla="*/ 0 h 2088107"/>
              <a:gd name="connsiteX4" fmla="*/ 1487605 w 2988859"/>
              <a:gd name="connsiteY4" fmla="*/ 2088107 h 208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859" h="2088107">
                <a:moveTo>
                  <a:pt x="1487605" y="2088107"/>
                </a:moveTo>
                <a:lnTo>
                  <a:pt x="0" y="900752"/>
                </a:lnTo>
                <a:lnTo>
                  <a:pt x="1487605" y="1501254"/>
                </a:lnTo>
                <a:lnTo>
                  <a:pt x="2988859" y="0"/>
                </a:lnTo>
                <a:lnTo>
                  <a:pt x="1487605" y="2088107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2" name="Freeform 701"/>
          <p:cNvSpPr/>
          <p:nvPr/>
        </p:nvSpPr>
        <p:spPr>
          <a:xfrm>
            <a:off x="5164894" y="3820857"/>
            <a:ext cx="1495425" cy="1190625"/>
          </a:xfrm>
          <a:custGeom>
            <a:avLst/>
            <a:gdLst>
              <a:gd name="connsiteX0" fmla="*/ 0 w 1495425"/>
              <a:gd name="connsiteY0" fmla="*/ 600075 h 1190625"/>
              <a:gd name="connsiteX1" fmla="*/ 304800 w 1495425"/>
              <a:gd name="connsiteY1" fmla="*/ 295275 h 1190625"/>
              <a:gd name="connsiteX2" fmla="*/ 904875 w 1495425"/>
              <a:gd name="connsiteY2" fmla="*/ 304800 h 1190625"/>
              <a:gd name="connsiteX3" fmla="*/ 1200150 w 1495425"/>
              <a:gd name="connsiteY3" fmla="*/ 0 h 1190625"/>
              <a:gd name="connsiteX4" fmla="*/ 1495425 w 1495425"/>
              <a:gd name="connsiteY4" fmla="*/ 314325 h 1190625"/>
              <a:gd name="connsiteX5" fmla="*/ 1495425 w 1495425"/>
              <a:gd name="connsiteY5" fmla="*/ 904875 h 1190625"/>
              <a:gd name="connsiteX6" fmla="*/ 904875 w 1495425"/>
              <a:gd name="connsiteY6" fmla="*/ 904875 h 1190625"/>
              <a:gd name="connsiteX7" fmla="*/ 600075 w 1495425"/>
              <a:gd name="connsiteY7" fmla="*/ 1190625 h 1190625"/>
              <a:gd name="connsiteX8" fmla="*/ 0 w 1495425"/>
              <a:gd name="connsiteY8" fmla="*/ 600075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95425" h="1190625">
                <a:moveTo>
                  <a:pt x="0" y="600075"/>
                </a:moveTo>
                <a:lnTo>
                  <a:pt x="304800" y="295275"/>
                </a:lnTo>
                <a:lnTo>
                  <a:pt x="904875" y="304800"/>
                </a:lnTo>
                <a:lnTo>
                  <a:pt x="1200150" y="0"/>
                </a:lnTo>
                <a:lnTo>
                  <a:pt x="1495425" y="314325"/>
                </a:lnTo>
                <a:lnTo>
                  <a:pt x="1495425" y="904875"/>
                </a:lnTo>
                <a:lnTo>
                  <a:pt x="904875" y="904875"/>
                </a:lnTo>
                <a:lnTo>
                  <a:pt x="600075" y="1190625"/>
                </a:lnTo>
                <a:lnTo>
                  <a:pt x="0" y="6000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4" name="Freeform 703"/>
          <p:cNvSpPr/>
          <p:nvPr/>
        </p:nvSpPr>
        <p:spPr>
          <a:xfrm>
            <a:off x="2189876" y="5032278"/>
            <a:ext cx="1796902" cy="1190846"/>
          </a:xfrm>
          <a:custGeom>
            <a:avLst/>
            <a:gdLst>
              <a:gd name="connsiteX0" fmla="*/ 0 w 1796902"/>
              <a:gd name="connsiteY0" fmla="*/ 297712 h 1190846"/>
              <a:gd name="connsiteX1" fmla="*/ 1201479 w 1796902"/>
              <a:gd name="connsiteY1" fmla="*/ 297712 h 1190846"/>
              <a:gd name="connsiteX2" fmla="*/ 1499191 w 1796902"/>
              <a:gd name="connsiteY2" fmla="*/ 0 h 1190846"/>
              <a:gd name="connsiteX3" fmla="*/ 1499191 w 1796902"/>
              <a:gd name="connsiteY3" fmla="*/ 297712 h 1190846"/>
              <a:gd name="connsiteX4" fmla="*/ 1796902 w 1796902"/>
              <a:gd name="connsiteY4" fmla="*/ 595423 h 1190846"/>
              <a:gd name="connsiteX5" fmla="*/ 1488558 w 1796902"/>
              <a:gd name="connsiteY5" fmla="*/ 893135 h 1190846"/>
              <a:gd name="connsiteX6" fmla="*/ 1488558 w 1796902"/>
              <a:gd name="connsiteY6" fmla="*/ 1190846 h 1190846"/>
              <a:gd name="connsiteX7" fmla="*/ 1201479 w 1796902"/>
              <a:gd name="connsiteY7" fmla="*/ 893135 h 1190846"/>
              <a:gd name="connsiteX8" fmla="*/ 10633 w 1796902"/>
              <a:gd name="connsiteY8" fmla="*/ 903767 h 1190846"/>
              <a:gd name="connsiteX9" fmla="*/ 0 w 1796902"/>
              <a:gd name="connsiteY9" fmla="*/ 297712 h 11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6902" h="1190846">
                <a:moveTo>
                  <a:pt x="0" y="297712"/>
                </a:moveTo>
                <a:lnTo>
                  <a:pt x="1201479" y="297712"/>
                </a:lnTo>
                <a:lnTo>
                  <a:pt x="1499191" y="0"/>
                </a:lnTo>
                <a:lnTo>
                  <a:pt x="1499191" y="297712"/>
                </a:lnTo>
                <a:lnTo>
                  <a:pt x="1796902" y="595423"/>
                </a:lnTo>
                <a:lnTo>
                  <a:pt x="1488558" y="893135"/>
                </a:lnTo>
                <a:lnTo>
                  <a:pt x="1488558" y="1190846"/>
                </a:lnTo>
                <a:lnTo>
                  <a:pt x="1201479" y="893135"/>
                </a:lnTo>
                <a:lnTo>
                  <a:pt x="10633" y="903767"/>
                </a:lnTo>
                <a:lnTo>
                  <a:pt x="0" y="297712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78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2232036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2232036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7207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76410" y="1422804"/>
            <a:ext cx="6998582" cy="4809761"/>
            <a:chOff x="1576410" y="663840"/>
            <a:chExt cx="6998582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663840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92" name="TextBox 691"/>
            <p:cNvSpPr txBox="1"/>
            <p:nvPr/>
          </p:nvSpPr>
          <p:spPr>
            <a:xfrm>
              <a:off x="8258880" y="3389336"/>
              <a:ext cx="3161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0" name="TextBox 689"/>
            <p:cNvSpPr txBox="1"/>
            <p:nvPr/>
          </p:nvSpPr>
          <p:spPr>
            <a:xfrm>
              <a:off x="1997877" y="748981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4" name="TextBox 693"/>
            <p:cNvSpPr txBox="1"/>
            <p:nvPr/>
          </p:nvSpPr>
          <p:spPr>
            <a:xfrm>
              <a:off x="4999875" y="753614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5" name="TextBox 694"/>
            <p:cNvSpPr txBox="1"/>
            <p:nvPr/>
          </p:nvSpPr>
          <p:spPr>
            <a:xfrm>
              <a:off x="2588376" y="2544880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6" name="TextBox 695"/>
            <p:cNvSpPr txBox="1"/>
            <p:nvPr/>
          </p:nvSpPr>
          <p:spPr>
            <a:xfrm>
              <a:off x="6458135" y="3499021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3801105" y="4956171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689" name="TextBox 688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98" name="TextBox 697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9" name="Freeform 698"/>
          <p:cNvSpPr/>
          <p:nvPr/>
        </p:nvSpPr>
        <p:spPr>
          <a:xfrm>
            <a:off x="1893050" y="1744675"/>
            <a:ext cx="1190625" cy="895350"/>
          </a:xfrm>
          <a:custGeom>
            <a:avLst/>
            <a:gdLst>
              <a:gd name="connsiteX0" fmla="*/ 0 w 1190625"/>
              <a:gd name="connsiteY0" fmla="*/ 600075 h 895350"/>
              <a:gd name="connsiteX1" fmla="*/ 590550 w 1190625"/>
              <a:gd name="connsiteY1" fmla="*/ 304800 h 895350"/>
              <a:gd name="connsiteX2" fmla="*/ 895350 w 1190625"/>
              <a:gd name="connsiteY2" fmla="*/ 0 h 895350"/>
              <a:gd name="connsiteX3" fmla="*/ 1190625 w 1190625"/>
              <a:gd name="connsiteY3" fmla="*/ 895350 h 895350"/>
              <a:gd name="connsiteX4" fmla="*/ 0 w 1190625"/>
              <a:gd name="connsiteY4" fmla="*/ 60007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625" h="895350">
                <a:moveTo>
                  <a:pt x="0" y="600075"/>
                </a:moveTo>
                <a:lnTo>
                  <a:pt x="590550" y="304800"/>
                </a:lnTo>
                <a:lnTo>
                  <a:pt x="895350" y="0"/>
                </a:lnTo>
                <a:lnTo>
                  <a:pt x="1190625" y="895350"/>
                </a:lnTo>
                <a:lnTo>
                  <a:pt x="0" y="6000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0" name="Freeform 699"/>
          <p:cNvSpPr/>
          <p:nvPr/>
        </p:nvSpPr>
        <p:spPr>
          <a:xfrm>
            <a:off x="5469850" y="1743075"/>
            <a:ext cx="895350" cy="1209675"/>
          </a:xfrm>
          <a:custGeom>
            <a:avLst/>
            <a:gdLst>
              <a:gd name="connsiteX0" fmla="*/ 0 w 895350"/>
              <a:gd name="connsiteY0" fmla="*/ 0 h 1209675"/>
              <a:gd name="connsiteX1" fmla="*/ 295275 w 895350"/>
              <a:gd name="connsiteY1" fmla="*/ 0 h 1209675"/>
              <a:gd name="connsiteX2" fmla="*/ 895350 w 895350"/>
              <a:gd name="connsiteY2" fmla="*/ 600075 h 1209675"/>
              <a:gd name="connsiteX3" fmla="*/ 895350 w 895350"/>
              <a:gd name="connsiteY3" fmla="*/ 600075 h 1209675"/>
              <a:gd name="connsiteX4" fmla="*/ 895350 w 895350"/>
              <a:gd name="connsiteY4" fmla="*/ 1209675 h 1209675"/>
              <a:gd name="connsiteX5" fmla="*/ 295275 w 895350"/>
              <a:gd name="connsiteY5" fmla="*/ 1200150 h 1209675"/>
              <a:gd name="connsiteX6" fmla="*/ 0 w 895350"/>
              <a:gd name="connsiteY6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5350" h="1209675">
                <a:moveTo>
                  <a:pt x="0" y="0"/>
                </a:moveTo>
                <a:lnTo>
                  <a:pt x="295275" y="0"/>
                </a:lnTo>
                <a:lnTo>
                  <a:pt x="895350" y="600075"/>
                </a:lnTo>
                <a:lnTo>
                  <a:pt x="895350" y="600075"/>
                </a:lnTo>
                <a:lnTo>
                  <a:pt x="895350" y="1209675"/>
                </a:lnTo>
                <a:lnTo>
                  <a:pt x="295275" y="1200150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2" name="Freeform 701"/>
          <p:cNvSpPr/>
          <p:nvPr/>
        </p:nvSpPr>
        <p:spPr>
          <a:xfrm>
            <a:off x="1588285" y="3527425"/>
            <a:ext cx="2691442" cy="1190446"/>
          </a:xfrm>
          <a:custGeom>
            <a:avLst/>
            <a:gdLst>
              <a:gd name="connsiteX0" fmla="*/ 0 w 2691442"/>
              <a:gd name="connsiteY0" fmla="*/ 0 h 1190446"/>
              <a:gd name="connsiteX1" fmla="*/ 1794295 w 2691442"/>
              <a:gd name="connsiteY1" fmla="*/ 595223 h 1190446"/>
              <a:gd name="connsiteX2" fmla="*/ 2691442 w 2691442"/>
              <a:gd name="connsiteY2" fmla="*/ 586597 h 1190446"/>
              <a:gd name="connsiteX3" fmla="*/ 1492370 w 2691442"/>
              <a:gd name="connsiteY3" fmla="*/ 1190446 h 1190446"/>
              <a:gd name="connsiteX4" fmla="*/ 0 w 2691442"/>
              <a:gd name="connsiteY4" fmla="*/ 0 h 1190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1442" h="1190446">
                <a:moveTo>
                  <a:pt x="0" y="0"/>
                </a:moveTo>
                <a:lnTo>
                  <a:pt x="1794295" y="595223"/>
                </a:lnTo>
                <a:lnTo>
                  <a:pt x="2691442" y="586597"/>
                </a:lnTo>
                <a:lnTo>
                  <a:pt x="1492370" y="1190446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3" name="Freeform 702"/>
          <p:cNvSpPr/>
          <p:nvPr/>
        </p:nvSpPr>
        <p:spPr>
          <a:xfrm>
            <a:off x="4870062" y="3527425"/>
            <a:ext cx="2085975" cy="1476375"/>
          </a:xfrm>
          <a:custGeom>
            <a:avLst/>
            <a:gdLst>
              <a:gd name="connsiteX0" fmla="*/ 1790700 w 2085975"/>
              <a:gd name="connsiteY0" fmla="*/ 0 h 1476375"/>
              <a:gd name="connsiteX1" fmla="*/ 2085975 w 2085975"/>
              <a:gd name="connsiteY1" fmla="*/ 295275 h 1476375"/>
              <a:gd name="connsiteX2" fmla="*/ 1485900 w 2085975"/>
              <a:gd name="connsiteY2" fmla="*/ 895350 h 1476375"/>
              <a:gd name="connsiteX3" fmla="*/ 1190625 w 2085975"/>
              <a:gd name="connsiteY3" fmla="*/ 895350 h 1476375"/>
              <a:gd name="connsiteX4" fmla="*/ 600075 w 2085975"/>
              <a:gd name="connsiteY4" fmla="*/ 1476375 h 1476375"/>
              <a:gd name="connsiteX5" fmla="*/ 0 w 2085975"/>
              <a:gd name="connsiteY5" fmla="*/ 1190625 h 1476375"/>
              <a:gd name="connsiteX6" fmla="*/ 600075 w 2085975"/>
              <a:gd name="connsiteY6" fmla="*/ 895350 h 1476375"/>
              <a:gd name="connsiteX7" fmla="*/ 1190625 w 2085975"/>
              <a:gd name="connsiteY7" fmla="*/ 295275 h 1476375"/>
              <a:gd name="connsiteX8" fmla="*/ 1495425 w 2085975"/>
              <a:gd name="connsiteY8" fmla="*/ 295275 h 1476375"/>
              <a:gd name="connsiteX9" fmla="*/ 1790700 w 2085975"/>
              <a:gd name="connsiteY9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85975" h="1476375">
                <a:moveTo>
                  <a:pt x="1790700" y="0"/>
                </a:moveTo>
                <a:lnTo>
                  <a:pt x="2085975" y="295275"/>
                </a:lnTo>
                <a:lnTo>
                  <a:pt x="1485900" y="895350"/>
                </a:lnTo>
                <a:lnTo>
                  <a:pt x="1190625" y="895350"/>
                </a:lnTo>
                <a:lnTo>
                  <a:pt x="600075" y="1476375"/>
                </a:lnTo>
                <a:lnTo>
                  <a:pt x="0" y="1190625"/>
                </a:lnTo>
                <a:lnTo>
                  <a:pt x="600075" y="895350"/>
                </a:lnTo>
                <a:lnTo>
                  <a:pt x="1190625" y="295275"/>
                </a:lnTo>
                <a:lnTo>
                  <a:pt x="1495425" y="295275"/>
                </a:lnTo>
                <a:lnTo>
                  <a:pt x="179070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4" name="Freeform 703"/>
          <p:cNvSpPr/>
          <p:nvPr/>
        </p:nvSpPr>
        <p:spPr>
          <a:xfrm>
            <a:off x="2491649" y="4728229"/>
            <a:ext cx="1485900" cy="1485900"/>
          </a:xfrm>
          <a:custGeom>
            <a:avLst/>
            <a:gdLst>
              <a:gd name="connsiteX0" fmla="*/ 0 w 1485900"/>
              <a:gd name="connsiteY0" fmla="*/ 590550 h 1485900"/>
              <a:gd name="connsiteX1" fmla="*/ 0 w 1485900"/>
              <a:gd name="connsiteY1" fmla="*/ 285750 h 1485900"/>
              <a:gd name="connsiteX2" fmla="*/ 600075 w 1485900"/>
              <a:gd name="connsiteY2" fmla="*/ 590550 h 1485900"/>
              <a:gd name="connsiteX3" fmla="*/ 600075 w 1485900"/>
              <a:gd name="connsiteY3" fmla="*/ 285750 h 1485900"/>
              <a:gd name="connsiteX4" fmla="*/ 895350 w 1485900"/>
              <a:gd name="connsiteY4" fmla="*/ 285750 h 1485900"/>
              <a:gd name="connsiteX5" fmla="*/ 1190625 w 1485900"/>
              <a:gd name="connsiteY5" fmla="*/ 0 h 1485900"/>
              <a:gd name="connsiteX6" fmla="*/ 1190625 w 1485900"/>
              <a:gd name="connsiteY6" fmla="*/ 285750 h 1485900"/>
              <a:gd name="connsiteX7" fmla="*/ 1485900 w 1485900"/>
              <a:gd name="connsiteY7" fmla="*/ 285750 h 1485900"/>
              <a:gd name="connsiteX8" fmla="*/ 895350 w 1485900"/>
              <a:gd name="connsiteY8" fmla="*/ 885825 h 1485900"/>
              <a:gd name="connsiteX9" fmla="*/ 1190625 w 1485900"/>
              <a:gd name="connsiteY9" fmla="*/ 1190625 h 1485900"/>
              <a:gd name="connsiteX10" fmla="*/ 895350 w 1485900"/>
              <a:gd name="connsiteY10" fmla="*/ 1485900 h 1485900"/>
              <a:gd name="connsiteX11" fmla="*/ 600075 w 1485900"/>
              <a:gd name="connsiteY11" fmla="*/ 1181100 h 1485900"/>
              <a:gd name="connsiteX12" fmla="*/ 295275 w 1485900"/>
              <a:gd name="connsiteY12" fmla="*/ 1485900 h 1485900"/>
              <a:gd name="connsiteX13" fmla="*/ 0 w 1485900"/>
              <a:gd name="connsiteY13" fmla="*/ 1190625 h 1485900"/>
              <a:gd name="connsiteX14" fmla="*/ 295275 w 1485900"/>
              <a:gd name="connsiteY14" fmla="*/ 885825 h 1485900"/>
              <a:gd name="connsiteX15" fmla="*/ 0 w 1485900"/>
              <a:gd name="connsiteY15" fmla="*/ 590550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85900" h="1485900">
                <a:moveTo>
                  <a:pt x="0" y="590550"/>
                </a:moveTo>
                <a:lnTo>
                  <a:pt x="0" y="285750"/>
                </a:lnTo>
                <a:lnTo>
                  <a:pt x="600075" y="590550"/>
                </a:lnTo>
                <a:lnTo>
                  <a:pt x="600075" y="285750"/>
                </a:lnTo>
                <a:lnTo>
                  <a:pt x="895350" y="285750"/>
                </a:lnTo>
                <a:lnTo>
                  <a:pt x="1190625" y="0"/>
                </a:lnTo>
                <a:lnTo>
                  <a:pt x="1190625" y="285750"/>
                </a:lnTo>
                <a:lnTo>
                  <a:pt x="1485900" y="285750"/>
                </a:lnTo>
                <a:lnTo>
                  <a:pt x="895350" y="885825"/>
                </a:lnTo>
                <a:lnTo>
                  <a:pt x="1190625" y="1190625"/>
                </a:lnTo>
                <a:lnTo>
                  <a:pt x="895350" y="1485900"/>
                </a:lnTo>
                <a:lnTo>
                  <a:pt x="600075" y="1181100"/>
                </a:lnTo>
                <a:lnTo>
                  <a:pt x="295275" y="1485900"/>
                </a:lnTo>
                <a:lnTo>
                  <a:pt x="0" y="1190625"/>
                </a:lnTo>
                <a:lnTo>
                  <a:pt x="295275" y="885825"/>
                </a:lnTo>
                <a:lnTo>
                  <a:pt x="0" y="5905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30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</p:spTree>
    <p:extLst>
      <p:ext uri="{BB962C8B-B14F-4D97-AF65-F5344CB8AC3E}">
        <p14:creationId xmlns:p14="http://schemas.microsoft.com/office/powerpoint/2010/main" val="109365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9963094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9963094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7606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76410" y="1422804"/>
            <a:ext cx="7017818" cy="4809761"/>
            <a:chOff x="1576410" y="663840"/>
            <a:chExt cx="7017818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663840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92" name="TextBox 691"/>
            <p:cNvSpPr txBox="1"/>
            <p:nvPr/>
          </p:nvSpPr>
          <p:spPr>
            <a:xfrm>
              <a:off x="8258880" y="3389336"/>
              <a:ext cx="335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689" name="TextBox 688"/>
            <p:cNvSpPr txBox="1"/>
            <p:nvPr/>
          </p:nvSpPr>
          <p:spPr>
            <a:xfrm>
              <a:off x="2306105" y="710576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3" name="TextBox 692"/>
            <p:cNvSpPr txBox="1"/>
            <p:nvPr/>
          </p:nvSpPr>
          <p:spPr>
            <a:xfrm>
              <a:off x="4993752" y="783014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8" name="TextBox 697"/>
            <p:cNvSpPr txBox="1"/>
            <p:nvPr/>
          </p:nvSpPr>
          <p:spPr>
            <a:xfrm>
              <a:off x="3190690" y="2264356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700" name="TextBox 699"/>
            <p:cNvSpPr txBox="1"/>
            <p:nvPr/>
          </p:nvSpPr>
          <p:spPr>
            <a:xfrm>
              <a:off x="7068325" y="3130091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701" name="TextBox 700"/>
            <p:cNvSpPr txBox="1"/>
            <p:nvPr/>
          </p:nvSpPr>
          <p:spPr>
            <a:xfrm>
              <a:off x="2580156" y="4601559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690" name="TextBox 689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95" name="TextBox 69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6" name="Freeform 695"/>
          <p:cNvSpPr/>
          <p:nvPr/>
        </p:nvSpPr>
        <p:spPr>
          <a:xfrm>
            <a:off x="1883424" y="2030195"/>
            <a:ext cx="1495425" cy="617465"/>
          </a:xfrm>
          <a:custGeom>
            <a:avLst/>
            <a:gdLst>
              <a:gd name="connsiteX0" fmla="*/ 285750 w 1495425"/>
              <a:gd name="connsiteY0" fmla="*/ 581025 h 581025"/>
              <a:gd name="connsiteX1" fmla="*/ 0 w 1495425"/>
              <a:gd name="connsiteY1" fmla="*/ 295275 h 581025"/>
              <a:gd name="connsiteX2" fmla="*/ 295275 w 1495425"/>
              <a:gd name="connsiteY2" fmla="*/ 0 h 581025"/>
              <a:gd name="connsiteX3" fmla="*/ 1495425 w 1495425"/>
              <a:gd name="connsiteY3" fmla="*/ 295275 h 581025"/>
              <a:gd name="connsiteX4" fmla="*/ 285750 w 1495425"/>
              <a:gd name="connsiteY4" fmla="*/ 581025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5425" h="581025">
                <a:moveTo>
                  <a:pt x="285750" y="581025"/>
                </a:moveTo>
                <a:lnTo>
                  <a:pt x="0" y="295275"/>
                </a:lnTo>
                <a:lnTo>
                  <a:pt x="295275" y="0"/>
                </a:lnTo>
                <a:lnTo>
                  <a:pt x="1495425" y="295275"/>
                </a:lnTo>
                <a:lnTo>
                  <a:pt x="285750" y="58102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9" name="Freeform 698"/>
          <p:cNvSpPr/>
          <p:nvPr/>
        </p:nvSpPr>
        <p:spPr>
          <a:xfrm>
            <a:off x="5473675" y="1739895"/>
            <a:ext cx="1485900" cy="895350"/>
          </a:xfrm>
          <a:custGeom>
            <a:avLst/>
            <a:gdLst>
              <a:gd name="connsiteX0" fmla="*/ 0 w 1485900"/>
              <a:gd name="connsiteY0" fmla="*/ 295275 h 895350"/>
              <a:gd name="connsiteX1" fmla="*/ 600075 w 1485900"/>
              <a:gd name="connsiteY1" fmla="*/ 0 h 895350"/>
              <a:gd name="connsiteX2" fmla="*/ 1190625 w 1485900"/>
              <a:gd name="connsiteY2" fmla="*/ 0 h 895350"/>
              <a:gd name="connsiteX3" fmla="*/ 1485900 w 1485900"/>
              <a:gd name="connsiteY3" fmla="*/ 314325 h 895350"/>
              <a:gd name="connsiteX4" fmla="*/ 1190625 w 1485900"/>
              <a:gd name="connsiteY4" fmla="*/ 895350 h 895350"/>
              <a:gd name="connsiteX5" fmla="*/ 895350 w 1485900"/>
              <a:gd name="connsiteY5" fmla="*/ 609600 h 895350"/>
              <a:gd name="connsiteX6" fmla="*/ 600075 w 1485900"/>
              <a:gd name="connsiteY6" fmla="*/ 609600 h 895350"/>
              <a:gd name="connsiteX7" fmla="*/ 0 w 1485900"/>
              <a:gd name="connsiteY7" fmla="*/ 29527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85900" h="895350">
                <a:moveTo>
                  <a:pt x="0" y="295275"/>
                </a:moveTo>
                <a:lnTo>
                  <a:pt x="600075" y="0"/>
                </a:lnTo>
                <a:lnTo>
                  <a:pt x="1190625" y="0"/>
                </a:lnTo>
                <a:lnTo>
                  <a:pt x="1485900" y="314325"/>
                </a:lnTo>
                <a:lnTo>
                  <a:pt x="1190625" y="895350"/>
                </a:lnTo>
                <a:lnTo>
                  <a:pt x="895350" y="609600"/>
                </a:lnTo>
                <a:lnTo>
                  <a:pt x="600075" y="609600"/>
                </a:lnTo>
                <a:lnTo>
                  <a:pt x="0" y="2952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2" name="Freeform 701"/>
          <p:cNvSpPr/>
          <p:nvPr/>
        </p:nvSpPr>
        <p:spPr>
          <a:xfrm>
            <a:off x="1892762" y="2927953"/>
            <a:ext cx="1199071" cy="1190445"/>
          </a:xfrm>
          <a:custGeom>
            <a:avLst/>
            <a:gdLst>
              <a:gd name="connsiteX0" fmla="*/ 0 w 1199071"/>
              <a:gd name="connsiteY0" fmla="*/ 586596 h 1190445"/>
              <a:gd name="connsiteX1" fmla="*/ 595222 w 1199071"/>
              <a:gd name="connsiteY1" fmla="*/ 0 h 1190445"/>
              <a:gd name="connsiteX2" fmla="*/ 897147 w 1199071"/>
              <a:gd name="connsiteY2" fmla="*/ 0 h 1190445"/>
              <a:gd name="connsiteX3" fmla="*/ 1199071 w 1199071"/>
              <a:gd name="connsiteY3" fmla="*/ 301924 h 1190445"/>
              <a:gd name="connsiteX4" fmla="*/ 1199071 w 1199071"/>
              <a:gd name="connsiteY4" fmla="*/ 603849 h 1190445"/>
              <a:gd name="connsiteX5" fmla="*/ 897147 w 1199071"/>
              <a:gd name="connsiteY5" fmla="*/ 1190445 h 1190445"/>
              <a:gd name="connsiteX6" fmla="*/ 293298 w 1199071"/>
              <a:gd name="connsiteY6" fmla="*/ 879894 h 1190445"/>
              <a:gd name="connsiteX7" fmla="*/ 0 w 1199071"/>
              <a:gd name="connsiteY7" fmla="*/ 586596 h 119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99071" h="1190445">
                <a:moveTo>
                  <a:pt x="0" y="586596"/>
                </a:moveTo>
                <a:lnTo>
                  <a:pt x="595222" y="0"/>
                </a:lnTo>
                <a:lnTo>
                  <a:pt x="897147" y="0"/>
                </a:lnTo>
                <a:lnTo>
                  <a:pt x="1199071" y="301924"/>
                </a:lnTo>
                <a:lnTo>
                  <a:pt x="1199071" y="603849"/>
                </a:lnTo>
                <a:lnTo>
                  <a:pt x="897147" y="1190445"/>
                </a:lnTo>
                <a:lnTo>
                  <a:pt x="293298" y="879894"/>
                </a:lnTo>
                <a:lnTo>
                  <a:pt x="0" y="58659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3" name="Freeform 702"/>
          <p:cNvSpPr/>
          <p:nvPr/>
        </p:nvSpPr>
        <p:spPr>
          <a:xfrm>
            <a:off x="5153187" y="3228225"/>
            <a:ext cx="2107363" cy="1217828"/>
          </a:xfrm>
          <a:custGeom>
            <a:avLst/>
            <a:gdLst>
              <a:gd name="connsiteX0" fmla="*/ 0 w 2085975"/>
              <a:gd name="connsiteY0" fmla="*/ 1181100 h 1190625"/>
              <a:gd name="connsiteX1" fmla="*/ 1190625 w 2085975"/>
              <a:gd name="connsiteY1" fmla="*/ 1190625 h 1190625"/>
              <a:gd name="connsiteX2" fmla="*/ 2085975 w 2085975"/>
              <a:gd name="connsiteY2" fmla="*/ 295275 h 1190625"/>
              <a:gd name="connsiteX3" fmla="*/ 2085975 w 2085975"/>
              <a:gd name="connsiteY3" fmla="*/ 0 h 1190625"/>
              <a:gd name="connsiteX4" fmla="*/ 1485900 w 2085975"/>
              <a:gd name="connsiteY4" fmla="*/ 295275 h 1190625"/>
              <a:gd name="connsiteX5" fmla="*/ 1190625 w 2085975"/>
              <a:gd name="connsiteY5" fmla="*/ 295275 h 1190625"/>
              <a:gd name="connsiteX6" fmla="*/ 895350 w 2085975"/>
              <a:gd name="connsiteY6" fmla="*/ 600075 h 1190625"/>
              <a:gd name="connsiteX7" fmla="*/ 0 w 2085975"/>
              <a:gd name="connsiteY7" fmla="*/ 118110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975" h="1190625">
                <a:moveTo>
                  <a:pt x="0" y="1181100"/>
                </a:moveTo>
                <a:lnTo>
                  <a:pt x="1190625" y="1190625"/>
                </a:lnTo>
                <a:lnTo>
                  <a:pt x="2085975" y="295275"/>
                </a:lnTo>
                <a:lnTo>
                  <a:pt x="2085975" y="0"/>
                </a:lnTo>
                <a:lnTo>
                  <a:pt x="1485900" y="295275"/>
                </a:lnTo>
                <a:lnTo>
                  <a:pt x="1190625" y="295275"/>
                </a:lnTo>
                <a:lnTo>
                  <a:pt x="895350" y="600075"/>
                </a:lnTo>
                <a:lnTo>
                  <a:pt x="0" y="118110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4" name="Freeform 703"/>
          <p:cNvSpPr/>
          <p:nvPr/>
        </p:nvSpPr>
        <p:spPr>
          <a:xfrm>
            <a:off x="2793260" y="4723528"/>
            <a:ext cx="1499191" cy="1499191"/>
          </a:xfrm>
          <a:custGeom>
            <a:avLst/>
            <a:gdLst>
              <a:gd name="connsiteX0" fmla="*/ 0 w 1499191"/>
              <a:gd name="connsiteY0" fmla="*/ 0 h 1499191"/>
              <a:gd name="connsiteX1" fmla="*/ 1499191 w 1499191"/>
              <a:gd name="connsiteY1" fmla="*/ 297712 h 1499191"/>
              <a:gd name="connsiteX2" fmla="*/ 1499191 w 1499191"/>
              <a:gd name="connsiteY2" fmla="*/ 903767 h 1499191"/>
              <a:gd name="connsiteX3" fmla="*/ 903767 w 1499191"/>
              <a:gd name="connsiteY3" fmla="*/ 893135 h 1499191"/>
              <a:gd name="connsiteX4" fmla="*/ 903767 w 1499191"/>
              <a:gd name="connsiteY4" fmla="*/ 1190846 h 1499191"/>
              <a:gd name="connsiteX5" fmla="*/ 1190846 w 1499191"/>
              <a:gd name="connsiteY5" fmla="*/ 1190846 h 1499191"/>
              <a:gd name="connsiteX6" fmla="*/ 1190846 w 1499191"/>
              <a:gd name="connsiteY6" fmla="*/ 1499191 h 1499191"/>
              <a:gd name="connsiteX7" fmla="*/ 595423 w 1499191"/>
              <a:gd name="connsiteY7" fmla="*/ 1488558 h 1499191"/>
              <a:gd name="connsiteX8" fmla="*/ 595423 w 1499191"/>
              <a:gd name="connsiteY8" fmla="*/ 1190846 h 1499191"/>
              <a:gd name="connsiteX9" fmla="*/ 308344 w 1499191"/>
              <a:gd name="connsiteY9" fmla="*/ 1190846 h 1499191"/>
              <a:gd name="connsiteX10" fmla="*/ 308344 w 1499191"/>
              <a:gd name="connsiteY10" fmla="*/ 893135 h 1499191"/>
              <a:gd name="connsiteX11" fmla="*/ 595423 w 1499191"/>
              <a:gd name="connsiteY11" fmla="*/ 595423 h 1499191"/>
              <a:gd name="connsiteX12" fmla="*/ 606056 w 1499191"/>
              <a:gd name="connsiteY12" fmla="*/ 297712 h 1499191"/>
              <a:gd name="connsiteX13" fmla="*/ 0 w 1499191"/>
              <a:gd name="connsiteY13" fmla="*/ 0 h 149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99191" h="1499191">
                <a:moveTo>
                  <a:pt x="0" y="0"/>
                </a:moveTo>
                <a:lnTo>
                  <a:pt x="1499191" y="297712"/>
                </a:lnTo>
                <a:lnTo>
                  <a:pt x="1499191" y="903767"/>
                </a:lnTo>
                <a:lnTo>
                  <a:pt x="903767" y="893135"/>
                </a:lnTo>
                <a:lnTo>
                  <a:pt x="903767" y="1190846"/>
                </a:lnTo>
                <a:lnTo>
                  <a:pt x="1190846" y="1190846"/>
                </a:lnTo>
                <a:lnTo>
                  <a:pt x="1190846" y="1499191"/>
                </a:lnTo>
                <a:lnTo>
                  <a:pt x="595423" y="1488558"/>
                </a:lnTo>
                <a:lnTo>
                  <a:pt x="595423" y="1190846"/>
                </a:lnTo>
                <a:lnTo>
                  <a:pt x="308344" y="1190846"/>
                </a:lnTo>
                <a:lnTo>
                  <a:pt x="308344" y="893135"/>
                </a:lnTo>
                <a:lnTo>
                  <a:pt x="595423" y="595423"/>
                </a:lnTo>
                <a:lnTo>
                  <a:pt x="606056" y="297712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4919500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4919500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8858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461195" y="1422804"/>
            <a:ext cx="7123415" cy="4809761"/>
            <a:chOff x="1461195" y="663840"/>
            <a:chExt cx="7123415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663840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92" name="TextBox 691"/>
            <p:cNvSpPr txBox="1"/>
            <p:nvPr/>
          </p:nvSpPr>
          <p:spPr>
            <a:xfrm>
              <a:off x="8258880" y="3389336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e</a:t>
              </a:r>
            </a:p>
          </p:txBody>
        </p:sp>
        <p:sp>
          <p:nvSpPr>
            <p:cNvPr id="690" name="TextBox 689"/>
            <p:cNvSpPr txBox="1"/>
            <p:nvPr/>
          </p:nvSpPr>
          <p:spPr>
            <a:xfrm>
              <a:off x="1666589" y="788191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4" name="TextBox 693"/>
            <p:cNvSpPr txBox="1"/>
            <p:nvPr/>
          </p:nvSpPr>
          <p:spPr>
            <a:xfrm>
              <a:off x="5032860" y="751482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5" name="TextBox 694"/>
            <p:cNvSpPr txBox="1"/>
            <p:nvPr/>
          </p:nvSpPr>
          <p:spPr>
            <a:xfrm>
              <a:off x="1461195" y="2544880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6" name="TextBox 695"/>
            <p:cNvSpPr txBox="1"/>
            <p:nvPr/>
          </p:nvSpPr>
          <p:spPr>
            <a:xfrm>
              <a:off x="6453911" y="338979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1730030" y="4326660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689" name="TextBox 688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98" name="TextBox 697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9" name="Freeform 698"/>
          <p:cNvSpPr/>
          <p:nvPr/>
        </p:nvSpPr>
        <p:spPr>
          <a:xfrm>
            <a:off x="2173568" y="1744639"/>
            <a:ext cx="1495425" cy="590550"/>
          </a:xfrm>
          <a:custGeom>
            <a:avLst/>
            <a:gdLst>
              <a:gd name="connsiteX0" fmla="*/ 0 w 1495425"/>
              <a:gd name="connsiteY0" fmla="*/ 590550 h 590550"/>
              <a:gd name="connsiteX1" fmla="*/ 304800 w 1495425"/>
              <a:gd name="connsiteY1" fmla="*/ 0 h 590550"/>
              <a:gd name="connsiteX2" fmla="*/ 1495425 w 1495425"/>
              <a:gd name="connsiteY2" fmla="*/ 295275 h 590550"/>
              <a:gd name="connsiteX3" fmla="*/ 304800 w 1495425"/>
              <a:gd name="connsiteY3" fmla="*/ 590550 h 590550"/>
              <a:gd name="connsiteX4" fmla="*/ 0 w 1495425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5425" h="590550">
                <a:moveTo>
                  <a:pt x="0" y="590550"/>
                </a:moveTo>
                <a:lnTo>
                  <a:pt x="304800" y="0"/>
                </a:lnTo>
                <a:lnTo>
                  <a:pt x="1495425" y="295275"/>
                </a:lnTo>
                <a:lnTo>
                  <a:pt x="304800" y="590550"/>
                </a:lnTo>
                <a:lnTo>
                  <a:pt x="0" y="5905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0" name="Freeform 699"/>
          <p:cNvSpPr/>
          <p:nvPr/>
        </p:nvSpPr>
        <p:spPr>
          <a:xfrm>
            <a:off x="5465825" y="1739050"/>
            <a:ext cx="1790700" cy="600075"/>
          </a:xfrm>
          <a:custGeom>
            <a:avLst/>
            <a:gdLst>
              <a:gd name="connsiteX0" fmla="*/ 0 w 1790700"/>
              <a:gd name="connsiteY0" fmla="*/ 295275 h 600075"/>
              <a:gd name="connsiteX1" fmla="*/ 600075 w 1790700"/>
              <a:gd name="connsiteY1" fmla="*/ 0 h 600075"/>
              <a:gd name="connsiteX2" fmla="*/ 1200150 w 1790700"/>
              <a:gd name="connsiteY2" fmla="*/ 0 h 600075"/>
              <a:gd name="connsiteX3" fmla="*/ 1790700 w 1790700"/>
              <a:gd name="connsiteY3" fmla="*/ 304800 h 600075"/>
              <a:gd name="connsiteX4" fmla="*/ 1190625 w 1790700"/>
              <a:gd name="connsiteY4" fmla="*/ 600075 h 600075"/>
              <a:gd name="connsiteX5" fmla="*/ 600075 w 1790700"/>
              <a:gd name="connsiteY5" fmla="*/ 600075 h 600075"/>
              <a:gd name="connsiteX6" fmla="*/ 0 w 1790700"/>
              <a:gd name="connsiteY6" fmla="*/ 295275 h 60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700" h="600075">
                <a:moveTo>
                  <a:pt x="0" y="295275"/>
                </a:moveTo>
                <a:lnTo>
                  <a:pt x="600075" y="0"/>
                </a:lnTo>
                <a:lnTo>
                  <a:pt x="1200150" y="0"/>
                </a:lnTo>
                <a:lnTo>
                  <a:pt x="1790700" y="304800"/>
                </a:lnTo>
                <a:lnTo>
                  <a:pt x="1190625" y="600075"/>
                </a:lnTo>
                <a:lnTo>
                  <a:pt x="600075" y="600075"/>
                </a:lnTo>
                <a:lnTo>
                  <a:pt x="0" y="2952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2" name="Freeform 701"/>
          <p:cNvSpPr/>
          <p:nvPr/>
        </p:nvSpPr>
        <p:spPr>
          <a:xfrm>
            <a:off x="1593274" y="2922548"/>
            <a:ext cx="2087593" cy="1199072"/>
          </a:xfrm>
          <a:custGeom>
            <a:avLst/>
            <a:gdLst>
              <a:gd name="connsiteX0" fmla="*/ 0 w 2087593"/>
              <a:gd name="connsiteY0" fmla="*/ 0 h 1199072"/>
              <a:gd name="connsiteX1" fmla="*/ 1492370 w 2087593"/>
              <a:gd name="connsiteY1" fmla="*/ 319178 h 1199072"/>
              <a:gd name="connsiteX2" fmla="*/ 2087593 w 2087593"/>
              <a:gd name="connsiteY2" fmla="*/ 612476 h 1199072"/>
              <a:gd name="connsiteX3" fmla="*/ 1492370 w 2087593"/>
              <a:gd name="connsiteY3" fmla="*/ 914400 h 1199072"/>
              <a:gd name="connsiteX4" fmla="*/ 1190446 w 2087593"/>
              <a:gd name="connsiteY4" fmla="*/ 914400 h 1199072"/>
              <a:gd name="connsiteX5" fmla="*/ 1190446 w 2087593"/>
              <a:gd name="connsiteY5" fmla="*/ 1199072 h 1199072"/>
              <a:gd name="connsiteX6" fmla="*/ 603849 w 2087593"/>
              <a:gd name="connsiteY6" fmla="*/ 905774 h 1199072"/>
              <a:gd name="connsiteX7" fmla="*/ 897148 w 2087593"/>
              <a:gd name="connsiteY7" fmla="*/ 603849 h 1199072"/>
              <a:gd name="connsiteX8" fmla="*/ 0 w 2087593"/>
              <a:gd name="connsiteY8" fmla="*/ 0 h 119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87593" h="1199072">
                <a:moveTo>
                  <a:pt x="0" y="0"/>
                </a:moveTo>
                <a:lnTo>
                  <a:pt x="1492370" y="319178"/>
                </a:lnTo>
                <a:lnTo>
                  <a:pt x="2087593" y="612476"/>
                </a:lnTo>
                <a:lnTo>
                  <a:pt x="1492370" y="914400"/>
                </a:lnTo>
                <a:lnTo>
                  <a:pt x="1190446" y="914400"/>
                </a:lnTo>
                <a:lnTo>
                  <a:pt x="1190446" y="1199072"/>
                </a:lnTo>
                <a:lnTo>
                  <a:pt x="603849" y="905774"/>
                </a:lnTo>
                <a:lnTo>
                  <a:pt x="897148" y="603849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3" name="Freeform 702"/>
          <p:cNvSpPr/>
          <p:nvPr/>
        </p:nvSpPr>
        <p:spPr>
          <a:xfrm>
            <a:off x="5165750" y="3533025"/>
            <a:ext cx="1800225" cy="885825"/>
          </a:xfrm>
          <a:custGeom>
            <a:avLst/>
            <a:gdLst>
              <a:gd name="connsiteX0" fmla="*/ 0 w 1800225"/>
              <a:gd name="connsiteY0" fmla="*/ 885825 h 885825"/>
              <a:gd name="connsiteX1" fmla="*/ 9525 w 1800225"/>
              <a:gd name="connsiteY1" fmla="*/ 0 h 885825"/>
              <a:gd name="connsiteX2" fmla="*/ 895350 w 1800225"/>
              <a:gd name="connsiteY2" fmla="*/ 0 h 885825"/>
              <a:gd name="connsiteX3" fmla="*/ 1800225 w 1800225"/>
              <a:gd name="connsiteY3" fmla="*/ 285750 h 885825"/>
              <a:gd name="connsiteX4" fmla="*/ 1200150 w 1800225"/>
              <a:gd name="connsiteY4" fmla="*/ 581025 h 885825"/>
              <a:gd name="connsiteX5" fmla="*/ 600075 w 1800225"/>
              <a:gd name="connsiteY5" fmla="*/ 581025 h 885825"/>
              <a:gd name="connsiteX6" fmla="*/ 304800 w 1800225"/>
              <a:gd name="connsiteY6" fmla="*/ 885825 h 885825"/>
              <a:gd name="connsiteX7" fmla="*/ 0 w 1800225"/>
              <a:gd name="connsiteY7" fmla="*/ 88582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0225" h="885825">
                <a:moveTo>
                  <a:pt x="0" y="885825"/>
                </a:moveTo>
                <a:lnTo>
                  <a:pt x="9525" y="0"/>
                </a:lnTo>
                <a:lnTo>
                  <a:pt x="895350" y="0"/>
                </a:lnTo>
                <a:lnTo>
                  <a:pt x="1800225" y="285750"/>
                </a:lnTo>
                <a:lnTo>
                  <a:pt x="1200150" y="581025"/>
                </a:lnTo>
                <a:lnTo>
                  <a:pt x="600075" y="581025"/>
                </a:lnTo>
                <a:lnTo>
                  <a:pt x="304800" y="885825"/>
                </a:lnTo>
                <a:lnTo>
                  <a:pt x="0" y="88582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4" name="Freeform 703"/>
          <p:cNvSpPr/>
          <p:nvPr/>
        </p:nvSpPr>
        <p:spPr>
          <a:xfrm>
            <a:off x="2489225" y="4721275"/>
            <a:ext cx="1485900" cy="1485900"/>
          </a:xfrm>
          <a:custGeom>
            <a:avLst/>
            <a:gdLst>
              <a:gd name="connsiteX0" fmla="*/ 0 w 1485900"/>
              <a:gd name="connsiteY0" fmla="*/ 600075 h 1485900"/>
              <a:gd name="connsiteX1" fmla="*/ 295275 w 1485900"/>
              <a:gd name="connsiteY1" fmla="*/ 295275 h 1485900"/>
              <a:gd name="connsiteX2" fmla="*/ 600075 w 1485900"/>
              <a:gd name="connsiteY2" fmla="*/ 600075 h 1485900"/>
              <a:gd name="connsiteX3" fmla="*/ 1190625 w 1485900"/>
              <a:gd name="connsiteY3" fmla="*/ 0 h 1485900"/>
              <a:gd name="connsiteX4" fmla="*/ 1190625 w 1485900"/>
              <a:gd name="connsiteY4" fmla="*/ 304800 h 1485900"/>
              <a:gd name="connsiteX5" fmla="*/ 1485900 w 1485900"/>
              <a:gd name="connsiteY5" fmla="*/ 295275 h 1485900"/>
              <a:gd name="connsiteX6" fmla="*/ 904875 w 1485900"/>
              <a:gd name="connsiteY6" fmla="*/ 895350 h 1485900"/>
              <a:gd name="connsiteX7" fmla="*/ 1190625 w 1485900"/>
              <a:gd name="connsiteY7" fmla="*/ 1200150 h 1485900"/>
              <a:gd name="connsiteX8" fmla="*/ 904875 w 1485900"/>
              <a:gd name="connsiteY8" fmla="*/ 1485900 h 1485900"/>
              <a:gd name="connsiteX9" fmla="*/ 600075 w 1485900"/>
              <a:gd name="connsiteY9" fmla="*/ 1190625 h 1485900"/>
              <a:gd name="connsiteX10" fmla="*/ 295275 w 1485900"/>
              <a:gd name="connsiteY10" fmla="*/ 1485900 h 1485900"/>
              <a:gd name="connsiteX11" fmla="*/ 0 w 1485900"/>
              <a:gd name="connsiteY11" fmla="*/ 1485900 h 1485900"/>
              <a:gd name="connsiteX12" fmla="*/ 0 w 1485900"/>
              <a:gd name="connsiteY12" fmla="*/ 1190625 h 1485900"/>
              <a:gd name="connsiteX13" fmla="*/ 295275 w 1485900"/>
              <a:gd name="connsiteY13" fmla="*/ 895350 h 1485900"/>
              <a:gd name="connsiteX14" fmla="*/ 0 w 1485900"/>
              <a:gd name="connsiteY14" fmla="*/ 600075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85900" h="1485900">
                <a:moveTo>
                  <a:pt x="0" y="600075"/>
                </a:moveTo>
                <a:lnTo>
                  <a:pt x="295275" y="295275"/>
                </a:lnTo>
                <a:lnTo>
                  <a:pt x="600075" y="600075"/>
                </a:lnTo>
                <a:lnTo>
                  <a:pt x="1190625" y="0"/>
                </a:lnTo>
                <a:lnTo>
                  <a:pt x="1190625" y="304800"/>
                </a:lnTo>
                <a:lnTo>
                  <a:pt x="1485900" y="295275"/>
                </a:lnTo>
                <a:lnTo>
                  <a:pt x="904875" y="895350"/>
                </a:lnTo>
                <a:lnTo>
                  <a:pt x="1190625" y="1200150"/>
                </a:lnTo>
                <a:lnTo>
                  <a:pt x="904875" y="1485900"/>
                </a:lnTo>
                <a:lnTo>
                  <a:pt x="600075" y="1190625"/>
                </a:lnTo>
                <a:lnTo>
                  <a:pt x="295275" y="1485900"/>
                </a:lnTo>
                <a:lnTo>
                  <a:pt x="0" y="1485900"/>
                </a:lnTo>
                <a:lnTo>
                  <a:pt x="0" y="1190625"/>
                </a:lnTo>
                <a:lnTo>
                  <a:pt x="295275" y="895350"/>
                </a:lnTo>
                <a:lnTo>
                  <a:pt x="0" y="6000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61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6456600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6456600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6153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76410" y="1422804"/>
            <a:ext cx="6996980" cy="4809761"/>
            <a:chOff x="1576410" y="663840"/>
            <a:chExt cx="6996980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663840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7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92" name="TextBox 691"/>
            <p:cNvSpPr txBox="1"/>
            <p:nvPr/>
          </p:nvSpPr>
          <p:spPr>
            <a:xfrm>
              <a:off x="8258880" y="3389336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</a:t>
              </a:r>
            </a:p>
          </p:txBody>
        </p:sp>
        <p:sp>
          <p:nvSpPr>
            <p:cNvPr id="690" name="TextBox 689"/>
            <p:cNvSpPr txBox="1"/>
            <p:nvPr/>
          </p:nvSpPr>
          <p:spPr>
            <a:xfrm>
              <a:off x="1666589" y="764295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4" name="TextBox 693"/>
            <p:cNvSpPr txBox="1"/>
            <p:nvPr/>
          </p:nvSpPr>
          <p:spPr>
            <a:xfrm>
              <a:off x="5032860" y="751482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5" name="TextBox 694"/>
            <p:cNvSpPr txBox="1"/>
            <p:nvPr/>
          </p:nvSpPr>
          <p:spPr>
            <a:xfrm>
              <a:off x="3501953" y="2860609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6" name="TextBox 695"/>
            <p:cNvSpPr txBox="1"/>
            <p:nvPr/>
          </p:nvSpPr>
          <p:spPr>
            <a:xfrm>
              <a:off x="6453911" y="338979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1995360" y="4624384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712" name="TextBox 711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15" name="TextBox 71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98" name="Freeform 697"/>
          <p:cNvSpPr/>
          <p:nvPr/>
        </p:nvSpPr>
        <p:spPr>
          <a:xfrm>
            <a:off x="5469258" y="1744587"/>
            <a:ext cx="895350" cy="1190625"/>
          </a:xfrm>
          <a:custGeom>
            <a:avLst/>
            <a:gdLst>
              <a:gd name="connsiteX0" fmla="*/ 0 w 895350"/>
              <a:gd name="connsiteY0" fmla="*/ 590550 h 1190625"/>
              <a:gd name="connsiteX1" fmla="*/ 295275 w 895350"/>
              <a:gd name="connsiteY1" fmla="*/ 0 h 1190625"/>
              <a:gd name="connsiteX2" fmla="*/ 895350 w 895350"/>
              <a:gd name="connsiteY2" fmla="*/ 600075 h 1190625"/>
              <a:gd name="connsiteX3" fmla="*/ 895350 w 895350"/>
              <a:gd name="connsiteY3" fmla="*/ 1190625 h 1190625"/>
              <a:gd name="connsiteX4" fmla="*/ 285750 w 895350"/>
              <a:gd name="connsiteY4" fmla="*/ 1190625 h 1190625"/>
              <a:gd name="connsiteX5" fmla="*/ 0 w 895350"/>
              <a:gd name="connsiteY5" fmla="*/ 5905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5350" h="1190625">
                <a:moveTo>
                  <a:pt x="0" y="590550"/>
                </a:moveTo>
                <a:lnTo>
                  <a:pt x="295275" y="0"/>
                </a:lnTo>
                <a:lnTo>
                  <a:pt x="895350" y="600075"/>
                </a:lnTo>
                <a:lnTo>
                  <a:pt x="895350" y="1190625"/>
                </a:lnTo>
                <a:lnTo>
                  <a:pt x="285750" y="1190625"/>
                </a:lnTo>
                <a:lnTo>
                  <a:pt x="0" y="5905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0" name="Freeform 699"/>
          <p:cNvSpPr/>
          <p:nvPr/>
        </p:nvSpPr>
        <p:spPr>
          <a:xfrm>
            <a:off x="1892762" y="3231025"/>
            <a:ext cx="1492370" cy="897148"/>
          </a:xfrm>
          <a:custGeom>
            <a:avLst/>
            <a:gdLst>
              <a:gd name="connsiteX0" fmla="*/ 0 w 1492370"/>
              <a:gd name="connsiteY0" fmla="*/ 284672 h 897148"/>
              <a:gd name="connsiteX1" fmla="*/ 595222 w 1492370"/>
              <a:gd name="connsiteY1" fmla="*/ 0 h 897148"/>
              <a:gd name="connsiteX2" fmla="*/ 897147 w 1492370"/>
              <a:gd name="connsiteY2" fmla="*/ 0 h 897148"/>
              <a:gd name="connsiteX3" fmla="*/ 1492370 w 1492370"/>
              <a:gd name="connsiteY3" fmla="*/ 301925 h 897148"/>
              <a:gd name="connsiteX4" fmla="*/ 1190445 w 1492370"/>
              <a:gd name="connsiteY4" fmla="*/ 897148 h 897148"/>
              <a:gd name="connsiteX5" fmla="*/ 595222 w 1492370"/>
              <a:gd name="connsiteY5" fmla="*/ 897148 h 897148"/>
              <a:gd name="connsiteX6" fmla="*/ 0 w 1492370"/>
              <a:gd name="connsiteY6" fmla="*/ 284672 h 89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2370" h="897148">
                <a:moveTo>
                  <a:pt x="0" y="284672"/>
                </a:moveTo>
                <a:lnTo>
                  <a:pt x="595222" y="0"/>
                </a:lnTo>
                <a:lnTo>
                  <a:pt x="897147" y="0"/>
                </a:lnTo>
                <a:lnTo>
                  <a:pt x="1492370" y="301925"/>
                </a:lnTo>
                <a:lnTo>
                  <a:pt x="1190445" y="897148"/>
                </a:lnTo>
                <a:lnTo>
                  <a:pt x="595222" y="897148"/>
                </a:lnTo>
                <a:lnTo>
                  <a:pt x="0" y="284672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1" name="Freeform 700"/>
          <p:cNvSpPr/>
          <p:nvPr/>
        </p:nvSpPr>
        <p:spPr>
          <a:xfrm>
            <a:off x="5175275" y="3823500"/>
            <a:ext cx="1190625" cy="1476375"/>
          </a:xfrm>
          <a:custGeom>
            <a:avLst/>
            <a:gdLst>
              <a:gd name="connsiteX0" fmla="*/ 295275 w 1190625"/>
              <a:gd name="connsiteY0" fmla="*/ 0 h 1476375"/>
              <a:gd name="connsiteX1" fmla="*/ 895350 w 1190625"/>
              <a:gd name="connsiteY1" fmla="*/ 0 h 1476375"/>
              <a:gd name="connsiteX2" fmla="*/ 885825 w 1190625"/>
              <a:gd name="connsiteY2" fmla="*/ 295275 h 1476375"/>
              <a:gd name="connsiteX3" fmla="*/ 1190625 w 1190625"/>
              <a:gd name="connsiteY3" fmla="*/ 295275 h 1476375"/>
              <a:gd name="connsiteX4" fmla="*/ 1190625 w 1190625"/>
              <a:gd name="connsiteY4" fmla="*/ 590550 h 1476375"/>
              <a:gd name="connsiteX5" fmla="*/ 895350 w 1190625"/>
              <a:gd name="connsiteY5" fmla="*/ 895350 h 1476375"/>
              <a:gd name="connsiteX6" fmla="*/ 590550 w 1190625"/>
              <a:gd name="connsiteY6" fmla="*/ 1476375 h 1476375"/>
              <a:gd name="connsiteX7" fmla="*/ 295275 w 1190625"/>
              <a:gd name="connsiteY7" fmla="*/ 904875 h 1476375"/>
              <a:gd name="connsiteX8" fmla="*/ 0 w 1190625"/>
              <a:gd name="connsiteY8" fmla="*/ 600075 h 1476375"/>
              <a:gd name="connsiteX9" fmla="*/ 0 w 1190625"/>
              <a:gd name="connsiteY9" fmla="*/ 304800 h 1476375"/>
              <a:gd name="connsiteX10" fmla="*/ 295275 w 1190625"/>
              <a:gd name="connsiteY10" fmla="*/ 304800 h 1476375"/>
              <a:gd name="connsiteX11" fmla="*/ 295275 w 1190625"/>
              <a:gd name="connsiteY11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90625" h="1476375">
                <a:moveTo>
                  <a:pt x="295275" y="0"/>
                </a:moveTo>
                <a:lnTo>
                  <a:pt x="895350" y="0"/>
                </a:lnTo>
                <a:lnTo>
                  <a:pt x="885825" y="295275"/>
                </a:lnTo>
                <a:lnTo>
                  <a:pt x="1190625" y="295275"/>
                </a:lnTo>
                <a:lnTo>
                  <a:pt x="1190625" y="590550"/>
                </a:lnTo>
                <a:lnTo>
                  <a:pt x="895350" y="895350"/>
                </a:lnTo>
                <a:lnTo>
                  <a:pt x="590550" y="1476375"/>
                </a:lnTo>
                <a:lnTo>
                  <a:pt x="295275" y="904875"/>
                </a:lnTo>
                <a:lnTo>
                  <a:pt x="0" y="600075"/>
                </a:lnTo>
                <a:lnTo>
                  <a:pt x="0" y="304800"/>
                </a:lnTo>
                <a:lnTo>
                  <a:pt x="295275" y="304800"/>
                </a:lnTo>
                <a:lnTo>
                  <a:pt x="295275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2" name="Freeform 701"/>
          <p:cNvSpPr/>
          <p:nvPr/>
        </p:nvSpPr>
        <p:spPr>
          <a:xfrm>
            <a:off x="2477966" y="5011164"/>
            <a:ext cx="1201479" cy="1190847"/>
          </a:xfrm>
          <a:custGeom>
            <a:avLst/>
            <a:gdLst>
              <a:gd name="connsiteX0" fmla="*/ 0 w 1201479"/>
              <a:gd name="connsiteY0" fmla="*/ 0 h 1190847"/>
              <a:gd name="connsiteX1" fmla="*/ 1190847 w 1201479"/>
              <a:gd name="connsiteY1" fmla="*/ 0 h 1190847"/>
              <a:gd name="connsiteX2" fmla="*/ 1201479 w 1201479"/>
              <a:gd name="connsiteY2" fmla="*/ 10633 h 1190847"/>
              <a:gd name="connsiteX3" fmla="*/ 1201479 w 1201479"/>
              <a:gd name="connsiteY3" fmla="*/ 903768 h 1190847"/>
              <a:gd name="connsiteX4" fmla="*/ 606056 w 1201479"/>
              <a:gd name="connsiteY4" fmla="*/ 914400 h 1190847"/>
              <a:gd name="connsiteX5" fmla="*/ 308345 w 1201479"/>
              <a:gd name="connsiteY5" fmla="*/ 1190847 h 1190847"/>
              <a:gd name="connsiteX6" fmla="*/ 308345 w 1201479"/>
              <a:gd name="connsiteY6" fmla="*/ 903768 h 1190847"/>
              <a:gd name="connsiteX7" fmla="*/ 0 w 1201479"/>
              <a:gd name="connsiteY7" fmla="*/ 914400 h 1190847"/>
              <a:gd name="connsiteX8" fmla="*/ 308345 w 1201479"/>
              <a:gd name="connsiteY8" fmla="*/ 616688 h 1190847"/>
              <a:gd name="connsiteX9" fmla="*/ 10633 w 1201479"/>
              <a:gd name="connsiteY9" fmla="*/ 606056 h 1190847"/>
              <a:gd name="connsiteX10" fmla="*/ 0 w 1201479"/>
              <a:gd name="connsiteY10" fmla="*/ 0 h 1190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1479" h="1190847">
                <a:moveTo>
                  <a:pt x="0" y="0"/>
                </a:moveTo>
                <a:lnTo>
                  <a:pt x="1190847" y="0"/>
                </a:lnTo>
                <a:lnTo>
                  <a:pt x="1201479" y="10633"/>
                </a:lnTo>
                <a:lnTo>
                  <a:pt x="1201479" y="903768"/>
                </a:lnTo>
                <a:lnTo>
                  <a:pt x="606056" y="914400"/>
                </a:lnTo>
                <a:lnTo>
                  <a:pt x="308345" y="1190847"/>
                </a:lnTo>
                <a:lnTo>
                  <a:pt x="308345" y="903768"/>
                </a:lnTo>
                <a:lnTo>
                  <a:pt x="0" y="914400"/>
                </a:lnTo>
                <a:lnTo>
                  <a:pt x="308345" y="616688"/>
                </a:lnTo>
                <a:lnTo>
                  <a:pt x="10633" y="606056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4" name="Freeform 703"/>
          <p:cNvSpPr/>
          <p:nvPr/>
        </p:nvSpPr>
        <p:spPr>
          <a:xfrm>
            <a:off x="2190750" y="1446975"/>
            <a:ext cx="1190625" cy="895350"/>
          </a:xfrm>
          <a:custGeom>
            <a:avLst/>
            <a:gdLst>
              <a:gd name="connsiteX0" fmla="*/ 0 w 1190625"/>
              <a:gd name="connsiteY0" fmla="*/ 590550 h 895350"/>
              <a:gd name="connsiteX1" fmla="*/ 1190625 w 1190625"/>
              <a:gd name="connsiteY1" fmla="*/ 0 h 895350"/>
              <a:gd name="connsiteX2" fmla="*/ 895350 w 1190625"/>
              <a:gd name="connsiteY2" fmla="*/ 895350 h 895350"/>
              <a:gd name="connsiteX3" fmla="*/ 0 w 1190625"/>
              <a:gd name="connsiteY3" fmla="*/ 5905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0625" h="895350">
                <a:moveTo>
                  <a:pt x="0" y="590550"/>
                </a:moveTo>
                <a:lnTo>
                  <a:pt x="1190625" y="0"/>
                </a:lnTo>
                <a:lnTo>
                  <a:pt x="895350" y="895350"/>
                </a:lnTo>
                <a:lnTo>
                  <a:pt x="0" y="5905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7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-12849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122739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122739"/>
                  </p:ext>
                </p:extLst>
              </p:nvPr>
            </p:nvGraphicFramePr>
            <p:xfrm>
              <a:off x="593198" y="2758342"/>
              <a:ext cx="7957604" cy="3916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9401"/>
                    <a:gridCol w="1989401"/>
                    <a:gridCol w="1989401"/>
                    <a:gridCol w="198940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07" t="-2105" r="-200307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99694" t="-2105" r="-99694" b="-57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613" t="-2105" b="-57684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7445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302391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131345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374891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10B5952E-2C61-4209-8573-5274850437CF}"/>
              </a:ext>
            </a:extLst>
          </p:cNvPr>
          <p:cNvSpPr/>
          <p:nvPr/>
        </p:nvSpPr>
        <p:spPr>
          <a:xfrm>
            <a:off x="0" y="0"/>
            <a:ext cx="906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1576410" y="1422804"/>
            <a:ext cx="6998582" cy="4809761"/>
            <a:chOff x="1576410" y="1038754"/>
            <a:chExt cx="6998582" cy="4809761"/>
          </a:xfrm>
        </p:grpSpPr>
        <p:grpSp>
          <p:nvGrpSpPr>
            <p:cNvPr id="691" name="Group 690"/>
            <p:cNvGrpSpPr/>
            <p:nvPr/>
          </p:nvGrpSpPr>
          <p:grpSpPr>
            <a:xfrm>
              <a:off x="1576410" y="1038754"/>
              <a:ext cx="5991181" cy="4809761"/>
              <a:chOff x="885120" y="1431940"/>
              <a:chExt cx="5991181" cy="4809761"/>
            </a:xfrm>
          </p:grpSpPr>
          <p:grpSp>
            <p:nvGrpSpPr>
              <p:cNvPr id="48" name="Group 47"/>
              <p:cNvGrpSpPr/>
              <p:nvPr/>
            </p:nvGrpSpPr>
            <p:grpSpPr>
              <a:xfrm flipV="1">
                <a:off x="885120" y="1431940"/>
                <a:ext cx="5991181" cy="45719"/>
                <a:chOff x="885120" y="1431940"/>
                <a:chExt cx="7333525" cy="36583"/>
              </a:xfrm>
            </p:grpSpPr>
            <p:sp>
              <p:nvSpPr>
                <p:cNvPr id="5" name="Oval 4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Oval 7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Oval 8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Oval 14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Oval 15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" name="Oval 16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Oval 17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" name="Oval 22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885120" y="1729693"/>
                <a:ext cx="5991181" cy="45719"/>
                <a:chOff x="885120" y="1431940"/>
                <a:chExt cx="7333525" cy="36583"/>
              </a:xfrm>
            </p:grpSpPr>
            <p:sp>
              <p:nvSpPr>
                <p:cNvPr id="50" name="Oval 4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Oval 5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Oval 5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Oval 5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Oval 5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Oval 5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Oval 5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Oval 5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Oval 6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Oval 6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Oval 6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Oval 6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Oval 6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Oval 6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Oval 6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885121" y="6195982"/>
                <a:ext cx="5991180" cy="45719"/>
                <a:chOff x="885120" y="1431940"/>
                <a:chExt cx="7333525" cy="36583"/>
              </a:xfrm>
            </p:grpSpPr>
            <p:sp>
              <p:nvSpPr>
                <p:cNvPr id="358" name="Oval 3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9" name="Oval 3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0" name="Oval 3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1" name="Oval 3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2" name="Oval 3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3" name="Oval 3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4" name="Oval 3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5" name="Oval 3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6" name="Oval 3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7" name="Oval 3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8" name="Oval 3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9" name="Oval 3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0" name="Oval 3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1" name="Oval 3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2" name="Oval 3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3" name="Oval 3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4" name="Oval 3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5" name="Oval 3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6" name="Oval 3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7" name="Oval 3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8" name="Oval 3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81" name="Group 380"/>
              <p:cNvGrpSpPr/>
              <p:nvPr/>
            </p:nvGrpSpPr>
            <p:grpSpPr>
              <a:xfrm>
                <a:off x="885120" y="2027446"/>
                <a:ext cx="5991181" cy="45719"/>
                <a:chOff x="885120" y="1431940"/>
                <a:chExt cx="7333525" cy="36583"/>
              </a:xfrm>
            </p:grpSpPr>
            <p:sp>
              <p:nvSpPr>
                <p:cNvPr id="382" name="Oval 38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3" name="Oval 38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4" name="Oval 38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5" name="Oval 38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6" name="Oval 38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7" name="Oval 38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8" name="Oval 38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9" name="Oval 38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0" name="Oval 38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1" name="Oval 39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2" name="Oval 39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3" name="Oval 39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4" name="Oval 39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5" name="Oval 39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6" name="Oval 39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7" name="Oval 39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8" name="Oval 39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9" name="Oval 39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0" name="Oval 39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1" name="Oval 40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2" name="Oval 40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3" name="Group 402"/>
              <p:cNvGrpSpPr/>
              <p:nvPr/>
            </p:nvGrpSpPr>
            <p:grpSpPr>
              <a:xfrm>
                <a:off x="885120" y="2325199"/>
                <a:ext cx="5991181" cy="45719"/>
                <a:chOff x="885120" y="1431940"/>
                <a:chExt cx="7333525" cy="36583"/>
              </a:xfrm>
            </p:grpSpPr>
            <p:sp>
              <p:nvSpPr>
                <p:cNvPr id="404" name="Oval 40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5" name="Oval 40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6" name="Oval 40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7" name="Oval 40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8" name="Oval 40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9" name="Oval 40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0" name="Oval 40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1" name="Oval 41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2" name="Oval 41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3" name="Oval 41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4" name="Oval 41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5" name="Oval 41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6" name="Oval 41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7" name="Oval 41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8" name="Oval 41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9" name="Oval 41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0" name="Oval 41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1" name="Oval 42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2" name="Oval 42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3" name="Oval 42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4" name="Oval 42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885120" y="2622952"/>
                <a:ext cx="5991181" cy="45719"/>
                <a:chOff x="885120" y="1431940"/>
                <a:chExt cx="7333525" cy="36583"/>
              </a:xfrm>
            </p:grpSpPr>
            <p:sp>
              <p:nvSpPr>
                <p:cNvPr id="426" name="Oval 42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7" name="Oval 42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8" name="Oval 42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9" name="Oval 42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0" name="Oval 42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1" name="Oval 43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2" name="Oval 43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3" name="Oval 43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4" name="Oval 43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5" name="Oval 43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6" name="Oval 43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7" name="Oval 43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8" name="Oval 43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9" name="Oval 43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0" name="Oval 43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1" name="Oval 44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2" name="Oval 44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3" name="Oval 44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4" name="Oval 44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5" name="Oval 44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6" name="Oval 44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>
                <a:off x="885120" y="2920705"/>
                <a:ext cx="5991181" cy="45719"/>
                <a:chOff x="885120" y="1431940"/>
                <a:chExt cx="7333525" cy="36583"/>
              </a:xfrm>
            </p:grpSpPr>
            <p:sp>
              <p:nvSpPr>
                <p:cNvPr id="448" name="Oval 44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9" name="Oval 44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0" name="Oval 44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1" name="Oval 45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2" name="Oval 45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3" name="Oval 45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4" name="Oval 45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5" name="Oval 45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6" name="Oval 45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7" name="Oval 45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8" name="Oval 45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9" name="Oval 45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0" name="Oval 45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1" name="Oval 46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2" name="Oval 46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3" name="Oval 46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4" name="Oval 46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5" name="Oval 46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6" name="Oval 46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7" name="Oval 46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8" name="Oval 46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9" name="Group 468"/>
              <p:cNvGrpSpPr/>
              <p:nvPr/>
            </p:nvGrpSpPr>
            <p:grpSpPr>
              <a:xfrm>
                <a:off x="885120" y="3218458"/>
                <a:ext cx="5991181" cy="45719"/>
                <a:chOff x="885120" y="1431940"/>
                <a:chExt cx="7333525" cy="36583"/>
              </a:xfrm>
            </p:grpSpPr>
            <p:sp>
              <p:nvSpPr>
                <p:cNvPr id="470" name="Oval 46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1" name="Oval 47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2" name="Oval 47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3" name="Oval 47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4" name="Oval 47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5" name="Oval 47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6" name="Oval 47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7" name="Oval 47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8" name="Oval 47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9" name="Oval 47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0" name="Oval 47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1" name="Oval 48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2" name="Oval 48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3" name="Oval 48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4" name="Oval 48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5" name="Oval 48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6" name="Oval 48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7" name="Oval 48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8" name="Oval 48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9" name="Oval 48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0" name="Oval 48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885120" y="3516211"/>
                <a:ext cx="5991181" cy="45719"/>
                <a:chOff x="885120" y="1431940"/>
                <a:chExt cx="7333525" cy="36583"/>
              </a:xfrm>
            </p:grpSpPr>
            <p:sp>
              <p:nvSpPr>
                <p:cNvPr id="492" name="Oval 49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3" name="Oval 49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4" name="Oval 49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5" name="Oval 49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6" name="Oval 49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7" name="Oval 49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8" name="Oval 49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9" name="Oval 49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0" name="Oval 49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1" name="Oval 50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2" name="Oval 50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3" name="Oval 50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4" name="Oval 50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5" name="Oval 50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6" name="Oval 50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7" name="Oval 50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8" name="Oval 50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9" name="Oval 50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0" name="Oval 50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1" name="Oval 51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2" name="Oval 51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885120" y="3813964"/>
                <a:ext cx="5991181" cy="45719"/>
                <a:chOff x="885120" y="1431940"/>
                <a:chExt cx="7333525" cy="36583"/>
              </a:xfrm>
            </p:grpSpPr>
            <p:sp>
              <p:nvSpPr>
                <p:cNvPr id="514" name="Oval 51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5" name="Oval 51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6" name="Oval 51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7" name="Oval 51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8" name="Oval 51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9" name="Oval 51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0" name="Oval 51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1" name="Oval 52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2" name="Oval 52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3" name="Oval 52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4" name="Oval 52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5" name="Oval 52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6" name="Oval 52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7" name="Oval 52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8" name="Oval 52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9" name="Oval 52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0" name="Oval 52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1" name="Oval 53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2" name="Oval 53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3" name="Oval 53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4" name="Oval 53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5" name="Group 534"/>
              <p:cNvGrpSpPr/>
              <p:nvPr/>
            </p:nvGrpSpPr>
            <p:grpSpPr>
              <a:xfrm>
                <a:off x="885120" y="4111717"/>
                <a:ext cx="5991181" cy="45719"/>
                <a:chOff x="885120" y="1431940"/>
                <a:chExt cx="7333525" cy="36583"/>
              </a:xfrm>
            </p:grpSpPr>
            <p:sp>
              <p:nvSpPr>
                <p:cNvPr id="536" name="Oval 53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7" name="Oval 53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8" name="Oval 53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9" name="Oval 53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0" name="Oval 53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1" name="Oval 54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2" name="Oval 54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3" name="Oval 54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4" name="Oval 54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5" name="Oval 54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6" name="Oval 54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7" name="Oval 54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8" name="Oval 54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9" name="Oval 54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0" name="Oval 54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1" name="Oval 55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2" name="Oval 55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3" name="Oval 55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4" name="Oval 55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5" name="Oval 55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6" name="Oval 55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57" name="Group 556"/>
              <p:cNvGrpSpPr/>
              <p:nvPr/>
            </p:nvGrpSpPr>
            <p:grpSpPr>
              <a:xfrm>
                <a:off x="885120" y="4409470"/>
                <a:ext cx="5991181" cy="45719"/>
                <a:chOff x="885120" y="1431940"/>
                <a:chExt cx="7333525" cy="36583"/>
              </a:xfrm>
            </p:grpSpPr>
            <p:sp>
              <p:nvSpPr>
                <p:cNvPr id="558" name="Oval 55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9" name="Oval 55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0" name="Oval 55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1" name="Oval 56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2" name="Oval 56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3" name="Oval 56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4" name="Oval 56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5" name="Oval 56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6" name="Oval 56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7" name="Oval 56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8" name="Oval 56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9" name="Oval 56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0" name="Oval 56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1" name="Oval 57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2" name="Oval 57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3" name="Oval 57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4" name="Oval 57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5" name="Oval 57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6" name="Oval 57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7" name="Oval 57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8" name="Oval 57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885120" y="4707223"/>
                <a:ext cx="5991181" cy="45719"/>
                <a:chOff x="885120" y="1431940"/>
                <a:chExt cx="7333525" cy="36583"/>
              </a:xfrm>
            </p:grpSpPr>
            <p:sp>
              <p:nvSpPr>
                <p:cNvPr id="580" name="Oval 579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1" name="Oval 580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2" name="Oval 581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3" name="Oval 582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4" name="Oval 583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5" name="Oval 584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6" name="Oval 585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7" name="Oval 586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8" name="Oval 587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9" name="Oval 588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0" name="Oval 589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1" name="Oval 590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2" name="Oval 591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3" name="Oval 592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4" name="Oval 593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5" name="Oval 594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6" name="Oval 595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7" name="Oval 596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8" name="Oval 597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9" name="Oval 598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0" name="Oval 599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885120" y="5004976"/>
                <a:ext cx="5991181" cy="45719"/>
                <a:chOff x="885120" y="1431940"/>
                <a:chExt cx="7333525" cy="36583"/>
              </a:xfrm>
            </p:grpSpPr>
            <p:sp>
              <p:nvSpPr>
                <p:cNvPr id="602" name="Oval 601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3" name="Oval 602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Oval 603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6" name="Oval 605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7" name="Oval 606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8" name="Oval 607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9" name="Oval 608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0" name="Oval 609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1" name="Oval 610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2" name="Oval 611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3" name="Oval 612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4" name="Oval 613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5" name="Oval 614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6" name="Oval 615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7" name="Oval 616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8" name="Oval 617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9" name="Oval 618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Oval 619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Oval 620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Oval 621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3" name="Group 622"/>
              <p:cNvGrpSpPr/>
              <p:nvPr/>
            </p:nvGrpSpPr>
            <p:grpSpPr>
              <a:xfrm>
                <a:off x="885120" y="5302729"/>
                <a:ext cx="5991181" cy="45719"/>
                <a:chOff x="885120" y="1431940"/>
                <a:chExt cx="7333525" cy="36583"/>
              </a:xfrm>
            </p:grpSpPr>
            <p:sp>
              <p:nvSpPr>
                <p:cNvPr id="624" name="Oval 623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Oval 624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6" name="Oval 625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7" name="Oval 626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8" name="Oval 627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Oval 628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0" name="Oval 629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Oval 630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Oval 631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Oval 632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4" name="Oval 633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5" name="Oval 634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6" name="Oval 635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Oval 636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Oval 637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Oval 638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Oval 639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Oval 640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Oval 641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3" name="Oval 642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4" name="Oval 643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5" name="Group 644"/>
              <p:cNvGrpSpPr/>
              <p:nvPr/>
            </p:nvGrpSpPr>
            <p:grpSpPr>
              <a:xfrm>
                <a:off x="885120" y="5600482"/>
                <a:ext cx="5991181" cy="45719"/>
                <a:chOff x="885120" y="1431940"/>
                <a:chExt cx="7333525" cy="36583"/>
              </a:xfrm>
            </p:grpSpPr>
            <p:sp>
              <p:nvSpPr>
                <p:cNvPr id="646" name="Oval 645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7" name="Oval 646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Oval 647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Oval 648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Oval 649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1" name="Oval 650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2" name="Oval 651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3" name="Oval 652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Oval 653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5" name="Oval 654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Oval 655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Oval 656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Oval 657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9" name="Oval 658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0" name="Oval 659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Oval 660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Oval 661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Oval 662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Oval 664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6" name="Oval 665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85120" y="5898235"/>
                <a:ext cx="5991181" cy="45719"/>
                <a:chOff x="885120" y="1431940"/>
                <a:chExt cx="7333525" cy="36583"/>
              </a:xfrm>
            </p:grpSpPr>
            <p:sp>
              <p:nvSpPr>
                <p:cNvPr id="668" name="Oval 667"/>
                <p:cNvSpPr>
                  <a:spLocks noChangeAspect="1"/>
                </p:cNvSpPr>
                <p:nvPr/>
              </p:nvSpPr>
              <p:spPr>
                <a:xfrm>
                  <a:off x="88512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Oval 668"/>
                <p:cNvSpPr>
                  <a:spLocks noChangeAspect="1"/>
                </p:cNvSpPr>
                <p:nvPr/>
              </p:nvSpPr>
              <p:spPr>
                <a:xfrm>
                  <a:off x="1249967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Oval 669"/>
                <p:cNvSpPr>
                  <a:spLocks noChangeAspect="1"/>
                </p:cNvSpPr>
                <p:nvPr/>
              </p:nvSpPr>
              <p:spPr>
                <a:xfrm>
                  <a:off x="161481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Oval 670"/>
                <p:cNvSpPr>
                  <a:spLocks noChangeAspect="1"/>
                </p:cNvSpPr>
                <p:nvPr/>
              </p:nvSpPr>
              <p:spPr>
                <a:xfrm>
                  <a:off x="1979661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2" name="Oval 671"/>
                <p:cNvSpPr>
                  <a:spLocks noChangeAspect="1"/>
                </p:cNvSpPr>
                <p:nvPr/>
              </p:nvSpPr>
              <p:spPr>
                <a:xfrm>
                  <a:off x="234450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3" name="Oval 672"/>
                <p:cNvSpPr>
                  <a:spLocks noChangeAspect="1"/>
                </p:cNvSpPr>
                <p:nvPr/>
              </p:nvSpPr>
              <p:spPr>
                <a:xfrm>
                  <a:off x="2709355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Oval 673"/>
                <p:cNvSpPr>
                  <a:spLocks noChangeAspect="1"/>
                </p:cNvSpPr>
                <p:nvPr/>
              </p:nvSpPr>
              <p:spPr>
                <a:xfrm>
                  <a:off x="307420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5" name="Oval 674"/>
                <p:cNvSpPr>
                  <a:spLocks noChangeAspect="1"/>
                </p:cNvSpPr>
                <p:nvPr/>
              </p:nvSpPr>
              <p:spPr>
                <a:xfrm>
                  <a:off x="3439049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6" name="Oval 675"/>
                <p:cNvSpPr>
                  <a:spLocks noChangeAspect="1"/>
                </p:cNvSpPr>
                <p:nvPr/>
              </p:nvSpPr>
              <p:spPr>
                <a:xfrm>
                  <a:off x="380389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7" name="Oval 676"/>
                <p:cNvSpPr>
                  <a:spLocks noChangeAspect="1"/>
                </p:cNvSpPr>
                <p:nvPr/>
              </p:nvSpPr>
              <p:spPr>
                <a:xfrm>
                  <a:off x="4168743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8" name="Oval 677"/>
                <p:cNvSpPr>
                  <a:spLocks noChangeAspect="1"/>
                </p:cNvSpPr>
                <p:nvPr/>
              </p:nvSpPr>
              <p:spPr>
                <a:xfrm>
                  <a:off x="453359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Oval 678"/>
                <p:cNvSpPr>
                  <a:spLocks noChangeAspect="1"/>
                </p:cNvSpPr>
                <p:nvPr/>
              </p:nvSpPr>
              <p:spPr>
                <a:xfrm>
                  <a:off x="489843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0" name="Oval 679"/>
                <p:cNvSpPr>
                  <a:spLocks noChangeAspect="1"/>
                </p:cNvSpPr>
                <p:nvPr/>
              </p:nvSpPr>
              <p:spPr>
                <a:xfrm>
                  <a:off x="526328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1" name="Oval 680"/>
                <p:cNvSpPr>
                  <a:spLocks noChangeAspect="1"/>
                </p:cNvSpPr>
                <p:nvPr/>
              </p:nvSpPr>
              <p:spPr>
                <a:xfrm>
                  <a:off x="562813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2" name="Oval 681"/>
                <p:cNvSpPr>
                  <a:spLocks noChangeAspect="1"/>
                </p:cNvSpPr>
                <p:nvPr/>
              </p:nvSpPr>
              <p:spPr>
                <a:xfrm>
                  <a:off x="599298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3" name="Oval 682"/>
                <p:cNvSpPr>
                  <a:spLocks noChangeAspect="1"/>
                </p:cNvSpPr>
                <p:nvPr/>
              </p:nvSpPr>
              <p:spPr>
                <a:xfrm>
                  <a:off x="6357830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4" name="Oval 683"/>
                <p:cNvSpPr>
                  <a:spLocks noChangeAspect="1"/>
                </p:cNvSpPr>
                <p:nvPr/>
              </p:nvSpPr>
              <p:spPr>
                <a:xfrm>
                  <a:off x="6722678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Oval 684"/>
                <p:cNvSpPr>
                  <a:spLocks noChangeAspect="1"/>
                </p:cNvSpPr>
                <p:nvPr/>
              </p:nvSpPr>
              <p:spPr>
                <a:xfrm>
                  <a:off x="7087526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Oval 685"/>
                <p:cNvSpPr>
                  <a:spLocks noChangeAspect="1"/>
                </p:cNvSpPr>
                <p:nvPr/>
              </p:nvSpPr>
              <p:spPr>
                <a:xfrm>
                  <a:off x="7452374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Oval 686"/>
                <p:cNvSpPr>
                  <a:spLocks noChangeAspect="1"/>
                </p:cNvSpPr>
                <p:nvPr/>
              </p:nvSpPr>
              <p:spPr>
                <a:xfrm>
                  <a:off x="7817222" y="1431948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8" name="Oval 687"/>
                <p:cNvSpPr>
                  <a:spLocks noChangeAspect="1"/>
                </p:cNvSpPr>
                <p:nvPr/>
              </p:nvSpPr>
              <p:spPr>
                <a:xfrm>
                  <a:off x="8182070" y="1431940"/>
                  <a:ext cx="36575" cy="3657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4" name="Freeform 3"/>
            <p:cNvSpPr/>
            <p:nvPr/>
          </p:nvSpPr>
          <p:spPr>
            <a:xfrm>
              <a:off x="1590675" y="1346885"/>
              <a:ext cx="904875" cy="895350"/>
            </a:xfrm>
            <a:custGeom>
              <a:avLst/>
              <a:gdLst>
                <a:gd name="connsiteX0" fmla="*/ 0 w 904875"/>
                <a:gd name="connsiteY0" fmla="*/ 600075 h 895350"/>
                <a:gd name="connsiteX1" fmla="*/ 304800 w 904875"/>
                <a:gd name="connsiteY1" fmla="*/ 0 h 895350"/>
                <a:gd name="connsiteX2" fmla="*/ 904875 w 904875"/>
                <a:gd name="connsiteY2" fmla="*/ 295275 h 895350"/>
                <a:gd name="connsiteX3" fmla="*/ 600075 w 904875"/>
                <a:gd name="connsiteY3" fmla="*/ 895350 h 895350"/>
                <a:gd name="connsiteX4" fmla="*/ 0 w 904875"/>
                <a:gd name="connsiteY4" fmla="*/ 600075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895350">
                  <a:moveTo>
                    <a:pt x="0" y="600075"/>
                  </a:moveTo>
                  <a:lnTo>
                    <a:pt x="304800" y="0"/>
                  </a:lnTo>
                  <a:lnTo>
                    <a:pt x="904875" y="295275"/>
                  </a:lnTo>
                  <a:lnTo>
                    <a:pt x="600075" y="895350"/>
                  </a:lnTo>
                  <a:lnTo>
                    <a:pt x="0" y="600075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8258880" y="3764250"/>
              <a:ext cx="3161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574940" y="1123895"/>
              <a:ext cx="40908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5276590" y="1157928"/>
              <a:ext cx="37863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98" name="TextBox 697"/>
            <p:cNvSpPr txBox="1"/>
            <p:nvPr/>
          </p:nvSpPr>
          <p:spPr>
            <a:xfrm>
              <a:off x="1691625" y="2928930"/>
              <a:ext cx="3706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99" name="TextBox 698"/>
            <p:cNvSpPr txBox="1"/>
            <p:nvPr/>
          </p:nvSpPr>
          <p:spPr>
            <a:xfrm>
              <a:off x="6453911" y="408108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702" name="TextBox 701"/>
            <p:cNvSpPr txBox="1"/>
            <p:nvPr/>
          </p:nvSpPr>
          <p:spPr>
            <a:xfrm>
              <a:off x="1793333" y="4701574"/>
              <a:ext cx="37702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692" name="Freeform 691"/>
          <p:cNvSpPr/>
          <p:nvPr/>
        </p:nvSpPr>
        <p:spPr>
          <a:xfrm>
            <a:off x="5457075" y="1743075"/>
            <a:ext cx="1200150" cy="1200150"/>
          </a:xfrm>
          <a:custGeom>
            <a:avLst/>
            <a:gdLst>
              <a:gd name="connsiteX0" fmla="*/ 0 w 1200150"/>
              <a:gd name="connsiteY0" fmla="*/ 600075 h 1200150"/>
              <a:gd name="connsiteX1" fmla="*/ 314325 w 1200150"/>
              <a:gd name="connsiteY1" fmla="*/ 0 h 1200150"/>
              <a:gd name="connsiteX2" fmla="*/ 314325 w 1200150"/>
              <a:gd name="connsiteY2" fmla="*/ 0 h 1200150"/>
              <a:gd name="connsiteX3" fmla="*/ 314325 w 1200150"/>
              <a:gd name="connsiteY3" fmla="*/ 0 h 1200150"/>
              <a:gd name="connsiteX4" fmla="*/ 609600 w 1200150"/>
              <a:gd name="connsiteY4" fmla="*/ 9525 h 1200150"/>
              <a:gd name="connsiteX5" fmla="*/ 1190625 w 1200150"/>
              <a:gd name="connsiteY5" fmla="*/ 600075 h 1200150"/>
              <a:gd name="connsiteX6" fmla="*/ 1200150 w 1200150"/>
              <a:gd name="connsiteY6" fmla="*/ 1200150 h 1200150"/>
              <a:gd name="connsiteX7" fmla="*/ 895350 w 1200150"/>
              <a:gd name="connsiteY7" fmla="*/ 895350 h 1200150"/>
              <a:gd name="connsiteX8" fmla="*/ 0 w 1200150"/>
              <a:gd name="connsiteY8" fmla="*/ 600075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0150" h="1200150">
                <a:moveTo>
                  <a:pt x="0" y="600075"/>
                </a:moveTo>
                <a:lnTo>
                  <a:pt x="314325" y="0"/>
                </a:lnTo>
                <a:lnTo>
                  <a:pt x="314325" y="0"/>
                </a:lnTo>
                <a:lnTo>
                  <a:pt x="314325" y="0"/>
                </a:lnTo>
                <a:lnTo>
                  <a:pt x="609600" y="9525"/>
                </a:lnTo>
                <a:lnTo>
                  <a:pt x="1190625" y="600075"/>
                </a:lnTo>
                <a:lnTo>
                  <a:pt x="1200150" y="1200150"/>
                </a:lnTo>
                <a:lnTo>
                  <a:pt x="895350" y="895350"/>
                </a:lnTo>
                <a:lnTo>
                  <a:pt x="0" y="60007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3" name="Freeform 692"/>
          <p:cNvSpPr/>
          <p:nvPr/>
        </p:nvSpPr>
        <p:spPr>
          <a:xfrm>
            <a:off x="2201168" y="2923454"/>
            <a:ext cx="1190445" cy="1199072"/>
          </a:xfrm>
          <a:custGeom>
            <a:avLst/>
            <a:gdLst>
              <a:gd name="connsiteX0" fmla="*/ 0 w 1190445"/>
              <a:gd name="connsiteY0" fmla="*/ 301925 h 1199072"/>
              <a:gd name="connsiteX1" fmla="*/ 0 w 1190445"/>
              <a:gd name="connsiteY1" fmla="*/ 897148 h 1199072"/>
              <a:gd name="connsiteX2" fmla="*/ 301924 w 1190445"/>
              <a:gd name="connsiteY2" fmla="*/ 1199072 h 1199072"/>
              <a:gd name="connsiteX3" fmla="*/ 595222 w 1190445"/>
              <a:gd name="connsiteY3" fmla="*/ 1199072 h 1199072"/>
              <a:gd name="connsiteX4" fmla="*/ 1190445 w 1190445"/>
              <a:gd name="connsiteY4" fmla="*/ 603850 h 1199072"/>
              <a:gd name="connsiteX5" fmla="*/ 301924 w 1190445"/>
              <a:gd name="connsiteY5" fmla="*/ 0 h 1199072"/>
              <a:gd name="connsiteX6" fmla="*/ 0 w 1190445"/>
              <a:gd name="connsiteY6" fmla="*/ 301925 h 119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0445" h="1199072">
                <a:moveTo>
                  <a:pt x="0" y="301925"/>
                </a:moveTo>
                <a:lnTo>
                  <a:pt x="0" y="897148"/>
                </a:lnTo>
                <a:lnTo>
                  <a:pt x="301924" y="1199072"/>
                </a:lnTo>
                <a:lnTo>
                  <a:pt x="595222" y="1199072"/>
                </a:lnTo>
                <a:lnTo>
                  <a:pt x="1190445" y="603850"/>
                </a:lnTo>
                <a:lnTo>
                  <a:pt x="301924" y="0"/>
                </a:lnTo>
                <a:lnTo>
                  <a:pt x="0" y="30192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4" name="Freeform 693"/>
          <p:cNvSpPr/>
          <p:nvPr/>
        </p:nvSpPr>
        <p:spPr>
          <a:xfrm>
            <a:off x="4873127" y="3828975"/>
            <a:ext cx="1800225" cy="1190625"/>
          </a:xfrm>
          <a:custGeom>
            <a:avLst/>
            <a:gdLst>
              <a:gd name="connsiteX0" fmla="*/ 0 w 1800225"/>
              <a:gd name="connsiteY0" fmla="*/ 895350 h 1190625"/>
              <a:gd name="connsiteX1" fmla="*/ 0 w 1800225"/>
              <a:gd name="connsiteY1" fmla="*/ 609600 h 1190625"/>
              <a:gd name="connsiteX2" fmla="*/ 295275 w 1800225"/>
              <a:gd name="connsiteY2" fmla="*/ 304800 h 1190625"/>
              <a:gd name="connsiteX3" fmla="*/ 1190625 w 1800225"/>
              <a:gd name="connsiteY3" fmla="*/ 304800 h 1190625"/>
              <a:gd name="connsiteX4" fmla="*/ 1495425 w 1800225"/>
              <a:gd name="connsiteY4" fmla="*/ 0 h 1190625"/>
              <a:gd name="connsiteX5" fmla="*/ 1790700 w 1800225"/>
              <a:gd name="connsiteY5" fmla="*/ 304800 h 1190625"/>
              <a:gd name="connsiteX6" fmla="*/ 1485900 w 1800225"/>
              <a:gd name="connsiteY6" fmla="*/ 600075 h 1190625"/>
              <a:gd name="connsiteX7" fmla="*/ 1800225 w 1800225"/>
              <a:gd name="connsiteY7" fmla="*/ 600075 h 1190625"/>
              <a:gd name="connsiteX8" fmla="*/ 590550 w 1800225"/>
              <a:gd name="connsiteY8" fmla="*/ 904875 h 1190625"/>
              <a:gd name="connsiteX9" fmla="*/ 295275 w 1800225"/>
              <a:gd name="connsiteY9" fmla="*/ 1190625 h 1190625"/>
              <a:gd name="connsiteX10" fmla="*/ 0 w 1800225"/>
              <a:gd name="connsiteY10" fmla="*/ 8953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00225" h="1190625">
                <a:moveTo>
                  <a:pt x="0" y="895350"/>
                </a:moveTo>
                <a:lnTo>
                  <a:pt x="0" y="609600"/>
                </a:lnTo>
                <a:lnTo>
                  <a:pt x="295275" y="304800"/>
                </a:lnTo>
                <a:lnTo>
                  <a:pt x="1190625" y="304800"/>
                </a:lnTo>
                <a:lnTo>
                  <a:pt x="1495425" y="0"/>
                </a:lnTo>
                <a:lnTo>
                  <a:pt x="1790700" y="304800"/>
                </a:lnTo>
                <a:lnTo>
                  <a:pt x="1485900" y="600075"/>
                </a:lnTo>
                <a:lnTo>
                  <a:pt x="1800225" y="600075"/>
                </a:lnTo>
                <a:lnTo>
                  <a:pt x="590550" y="904875"/>
                </a:lnTo>
                <a:lnTo>
                  <a:pt x="295275" y="1190625"/>
                </a:lnTo>
                <a:lnTo>
                  <a:pt x="0" y="8953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6" name="Freeform 695"/>
          <p:cNvSpPr/>
          <p:nvPr/>
        </p:nvSpPr>
        <p:spPr>
          <a:xfrm>
            <a:off x="2473983" y="4720951"/>
            <a:ext cx="1504950" cy="1495425"/>
          </a:xfrm>
          <a:custGeom>
            <a:avLst/>
            <a:gdLst>
              <a:gd name="connsiteX0" fmla="*/ 0 w 1504950"/>
              <a:gd name="connsiteY0" fmla="*/ 285750 h 1495425"/>
              <a:gd name="connsiteX1" fmla="*/ 609600 w 1504950"/>
              <a:gd name="connsiteY1" fmla="*/ 600075 h 1495425"/>
              <a:gd name="connsiteX2" fmla="*/ 609600 w 1504950"/>
              <a:gd name="connsiteY2" fmla="*/ 304800 h 1495425"/>
              <a:gd name="connsiteX3" fmla="*/ 904875 w 1504950"/>
              <a:gd name="connsiteY3" fmla="*/ 295275 h 1495425"/>
              <a:gd name="connsiteX4" fmla="*/ 1200150 w 1504950"/>
              <a:gd name="connsiteY4" fmla="*/ 0 h 1495425"/>
              <a:gd name="connsiteX5" fmla="*/ 1200150 w 1504950"/>
              <a:gd name="connsiteY5" fmla="*/ 295275 h 1495425"/>
              <a:gd name="connsiteX6" fmla="*/ 1504950 w 1504950"/>
              <a:gd name="connsiteY6" fmla="*/ 295275 h 1495425"/>
              <a:gd name="connsiteX7" fmla="*/ 904875 w 1504950"/>
              <a:gd name="connsiteY7" fmla="*/ 895350 h 1495425"/>
              <a:gd name="connsiteX8" fmla="*/ 1209675 w 1504950"/>
              <a:gd name="connsiteY8" fmla="*/ 895350 h 1495425"/>
              <a:gd name="connsiteX9" fmla="*/ 914400 w 1504950"/>
              <a:gd name="connsiteY9" fmla="*/ 1495425 h 1495425"/>
              <a:gd name="connsiteX10" fmla="*/ 609600 w 1504950"/>
              <a:gd name="connsiteY10" fmla="*/ 1200150 h 1495425"/>
              <a:gd name="connsiteX11" fmla="*/ 314325 w 1504950"/>
              <a:gd name="connsiteY11" fmla="*/ 1485900 h 1495425"/>
              <a:gd name="connsiteX12" fmla="*/ 9525 w 1504950"/>
              <a:gd name="connsiteY12" fmla="*/ 1190625 h 1495425"/>
              <a:gd name="connsiteX13" fmla="*/ 9525 w 1504950"/>
              <a:gd name="connsiteY13" fmla="*/ 904875 h 1495425"/>
              <a:gd name="connsiteX14" fmla="*/ 314325 w 1504950"/>
              <a:gd name="connsiteY14" fmla="*/ 895350 h 1495425"/>
              <a:gd name="connsiteX15" fmla="*/ 0 w 1504950"/>
              <a:gd name="connsiteY15" fmla="*/ 28575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4950" h="1495425">
                <a:moveTo>
                  <a:pt x="0" y="285750"/>
                </a:moveTo>
                <a:lnTo>
                  <a:pt x="609600" y="600075"/>
                </a:lnTo>
                <a:lnTo>
                  <a:pt x="609600" y="304800"/>
                </a:lnTo>
                <a:lnTo>
                  <a:pt x="904875" y="295275"/>
                </a:lnTo>
                <a:lnTo>
                  <a:pt x="1200150" y="0"/>
                </a:lnTo>
                <a:lnTo>
                  <a:pt x="1200150" y="295275"/>
                </a:lnTo>
                <a:lnTo>
                  <a:pt x="1504950" y="295275"/>
                </a:lnTo>
                <a:lnTo>
                  <a:pt x="904875" y="895350"/>
                </a:lnTo>
                <a:lnTo>
                  <a:pt x="1209675" y="895350"/>
                </a:lnTo>
                <a:lnTo>
                  <a:pt x="914400" y="1495425"/>
                </a:lnTo>
                <a:lnTo>
                  <a:pt x="609600" y="1200150"/>
                </a:lnTo>
                <a:lnTo>
                  <a:pt x="314325" y="1485900"/>
                </a:lnTo>
                <a:lnTo>
                  <a:pt x="9525" y="1190625"/>
                </a:lnTo>
                <a:lnTo>
                  <a:pt x="9525" y="904875"/>
                </a:lnTo>
                <a:lnTo>
                  <a:pt x="314325" y="895350"/>
                </a:lnTo>
                <a:lnTo>
                  <a:pt x="0" y="2857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2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82731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299412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162050"/>
            <a:ext cx="672465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94128" y="4729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47" y="5841242"/>
            <a:ext cx="887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polygons shown go through 80 Points.  What is the value of the shaded area?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96834" y="844023"/>
            <a:ext cx="957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Key:</a:t>
            </a:r>
          </a:p>
          <a:p>
            <a:pPr>
              <a:spcBef>
                <a:spcPts val="600"/>
              </a:spcBef>
            </a:pPr>
            <a:r>
              <a:rPr lang="en-GB" dirty="0">
                <a:latin typeface="Comic Sans MS" panose="030F0702030302020204" pitchFamily="66" charset="0"/>
              </a:rPr>
              <a:t>       = 1</a:t>
            </a:r>
          </a:p>
        </p:txBody>
      </p:sp>
    </p:spTree>
    <p:extLst>
      <p:ext uri="{BB962C8B-B14F-4D97-AF65-F5344CB8AC3E}">
        <p14:creationId xmlns:p14="http://schemas.microsoft.com/office/powerpoint/2010/main" val="206849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20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6285" y="1316725"/>
            <a:ext cx="48074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There is a decent proof in Wikipedia: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https://en.wikipedia.org/wiki/Pick%27s_theorem</a:t>
            </a:r>
            <a:endParaRPr lang="en-GB" dirty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189420" y="471815"/>
            <a:ext cx="836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293527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2" name="Freeform 1"/>
          <p:cNvSpPr/>
          <p:nvPr/>
        </p:nvSpPr>
        <p:spPr>
          <a:xfrm>
            <a:off x="1600200" y="1447800"/>
            <a:ext cx="895350" cy="895350"/>
          </a:xfrm>
          <a:custGeom>
            <a:avLst/>
            <a:gdLst>
              <a:gd name="connsiteX0" fmla="*/ 0 w 895350"/>
              <a:gd name="connsiteY0" fmla="*/ 600075 h 895350"/>
              <a:gd name="connsiteX1" fmla="*/ 295275 w 895350"/>
              <a:gd name="connsiteY1" fmla="*/ 0 h 895350"/>
              <a:gd name="connsiteX2" fmla="*/ 895350 w 895350"/>
              <a:gd name="connsiteY2" fmla="*/ 295275 h 895350"/>
              <a:gd name="connsiteX3" fmla="*/ 590550 w 895350"/>
              <a:gd name="connsiteY3" fmla="*/ 895350 h 895350"/>
              <a:gd name="connsiteX4" fmla="*/ 0 w 895350"/>
              <a:gd name="connsiteY4" fmla="*/ 60007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350" h="895350">
                <a:moveTo>
                  <a:pt x="0" y="600075"/>
                </a:moveTo>
                <a:lnTo>
                  <a:pt x="295275" y="0"/>
                </a:lnTo>
                <a:lnTo>
                  <a:pt x="895350" y="295275"/>
                </a:lnTo>
                <a:lnTo>
                  <a:pt x="590550" y="895350"/>
                </a:lnTo>
                <a:lnTo>
                  <a:pt x="0" y="6000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47450" y="2957288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(4,4)…5</a:t>
            </a:r>
          </a:p>
        </p:txBody>
      </p:sp>
      <p:sp>
        <p:nvSpPr>
          <p:cNvPr id="4" name="Freeform 3"/>
          <p:cNvSpPr/>
          <p:nvPr/>
        </p:nvSpPr>
        <p:spPr>
          <a:xfrm>
            <a:off x="3686175" y="1447800"/>
            <a:ext cx="1190625" cy="895350"/>
          </a:xfrm>
          <a:custGeom>
            <a:avLst/>
            <a:gdLst>
              <a:gd name="connsiteX0" fmla="*/ 0 w 1190625"/>
              <a:gd name="connsiteY0" fmla="*/ 600075 h 895350"/>
              <a:gd name="connsiteX1" fmla="*/ 590550 w 1190625"/>
              <a:gd name="connsiteY1" fmla="*/ 304800 h 895350"/>
              <a:gd name="connsiteX2" fmla="*/ 895350 w 1190625"/>
              <a:gd name="connsiteY2" fmla="*/ 0 h 895350"/>
              <a:gd name="connsiteX3" fmla="*/ 1190625 w 1190625"/>
              <a:gd name="connsiteY3" fmla="*/ 895350 h 895350"/>
              <a:gd name="connsiteX4" fmla="*/ 0 w 1190625"/>
              <a:gd name="connsiteY4" fmla="*/ 60007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625" h="895350">
                <a:moveTo>
                  <a:pt x="0" y="600075"/>
                </a:moveTo>
                <a:lnTo>
                  <a:pt x="590550" y="304800"/>
                </a:lnTo>
                <a:lnTo>
                  <a:pt x="895350" y="0"/>
                </a:lnTo>
                <a:lnTo>
                  <a:pt x="1190625" y="895350"/>
                </a:lnTo>
                <a:lnTo>
                  <a:pt x="0" y="6000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5467350" y="1447800"/>
            <a:ext cx="895350" cy="1190625"/>
          </a:xfrm>
          <a:custGeom>
            <a:avLst/>
            <a:gdLst>
              <a:gd name="connsiteX0" fmla="*/ 0 w 895350"/>
              <a:gd name="connsiteY0" fmla="*/ 590550 h 1190625"/>
              <a:gd name="connsiteX1" fmla="*/ 600075 w 895350"/>
              <a:gd name="connsiteY1" fmla="*/ 0 h 1190625"/>
              <a:gd name="connsiteX2" fmla="*/ 895350 w 895350"/>
              <a:gd name="connsiteY2" fmla="*/ 1190625 h 1190625"/>
              <a:gd name="connsiteX3" fmla="*/ 0 w 895350"/>
              <a:gd name="connsiteY3" fmla="*/ 5905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5350" h="1190625">
                <a:moveTo>
                  <a:pt x="0" y="590550"/>
                </a:moveTo>
                <a:lnTo>
                  <a:pt x="600075" y="0"/>
                </a:lnTo>
                <a:lnTo>
                  <a:pt x="895350" y="1190625"/>
                </a:lnTo>
                <a:lnTo>
                  <a:pt x="0" y="59055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2190750" y="2943225"/>
            <a:ext cx="1190625" cy="895350"/>
          </a:xfrm>
          <a:custGeom>
            <a:avLst/>
            <a:gdLst>
              <a:gd name="connsiteX0" fmla="*/ 0 w 1190625"/>
              <a:gd name="connsiteY0" fmla="*/ 590550 h 895350"/>
              <a:gd name="connsiteX1" fmla="*/ 1190625 w 1190625"/>
              <a:gd name="connsiteY1" fmla="*/ 0 h 895350"/>
              <a:gd name="connsiteX2" fmla="*/ 895350 w 1190625"/>
              <a:gd name="connsiteY2" fmla="*/ 895350 h 895350"/>
              <a:gd name="connsiteX3" fmla="*/ 0 w 1190625"/>
              <a:gd name="connsiteY3" fmla="*/ 5905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0625" h="895350">
                <a:moveTo>
                  <a:pt x="0" y="590550"/>
                </a:moveTo>
                <a:lnTo>
                  <a:pt x="1190625" y="0"/>
                </a:lnTo>
                <a:lnTo>
                  <a:pt x="895350" y="895350"/>
                </a:lnTo>
                <a:lnTo>
                  <a:pt x="0" y="5905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4276725" y="2943225"/>
            <a:ext cx="1495425" cy="590550"/>
          </a:xfrm>
          <a:custGeom>
            <a:avLst/>
            <a:gdLst>
              <a:gd name="connsiteX0" fmla="*/ 0 w 1495425"/>
              <a:gd name="connsiteY0" fmla="*/ 590550 h 590550"/>
              <a:gd name="connsiteX1" fmla="*/ 304800 w 1495425"/>
              <a:gd name="connsiteY1" fmla="*/ 0 h 590550"/>
              <a:gd name="connsiteX2" fmla="*/ 1495425 w 1495425"/>
              <a:gd name="connsiteY2" fmla="*/ 295275 h 590550"/>
              <a:gd name="connsiteX3" fmla="*/ 304800 w 1495425"/>
              <a:gd name="connsiteY3" fmla="*/ 590550 h 590550"/>
              <a:gd name="connsiteX4" fmla="*/ 0 w 1495425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5425" h="590550">
                <a:moveTo>
                  <a:pt x="0" y="590550"/>
                </a:moveTo>
                <a:lnTo>
                  <a:pt x="304800" y="0"/>
                </a:lnTo>
                <a:lnTo>
                  <a:pt x="1495425" y="295275"/>
                </a:lnTo>
                <a:lnTo>
                  <a:pt x="304800" y="590550"/>
                </a:lnTo>
                <a:lnTo>
                  <a:pt x="0" y="5905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5172075" y="4417250"/>
            <a:ext cx="1495425" cy="612434"/>
          </a:xfrm>
          <a:custGeom>
            <a:avLst/>
            <a:gdLst>
              <a:gd name="connsiteX0" fmla="*/ 285750 w 1495425"/>
              <a:gd name="connsiteY0" fmla="*/ 581025 h 581025"/>
              <a:gd name="connsiteX1" fmla="*/ 0 w 1495425"/>
              <a:gd name="connsiteY1" fmla="*/ 295275 h 581025"/>
              <a:gd name="connsiteX2" fmla="*/ 295275 w 1495425"/>
              <a:gd name="connsiteY2" fmla="*/ 0 h 581025"/>
              <a:gd name="connsiteX3" fmla="*/ 1495425 w 1495425"/>
              <a:gd name="connsiteY3" fmla="*/ 295275 h 581025"/>
              <a:gd name="connsiteX4" fmla="*/ 285750 w 1495425"/>
              <a:gd name="connsiteY4" fmla="*/ 581025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5425" h="581025">
                <a:moveTo>
                  <a:pt x="285750" y="581025"/>
                </a:moveTo>
                <a:lnTo>
                  <a:pt x="0" y="295275"/>
                </a:lnTo>
                <a:lnTo>
                  <a:pt x="295275" y="0"/>
                </a:lnTo>
                <a:lnTo>
                  <a:pt x="1495425" y="295275"/>
                </a:lnTo>
                <a:lnTo>
                  <a:pt x="285750" y="58102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4" name="Freeform 393"/>
          <p:cNvSpPr/>
          <p:nvPr/>
        </p:nvSpPr>
        <p:spPr>
          <a:xfrm>
            <a:off x="1591350" y="4129408"/>
            <a:ext cx="1504950" cy="1485900"/>
          </a:xfrm>
          <a:custGeom>
            <a:avLst/>
            <a:gdLst>
              <a:gd name="connsiteX0" fmla="*/ 295275 w 1504950"/>
              <a:gd name="connsiteY0" fmla="*/ 1485900 h 1485900"/>
              <a:gd name="connsiteX1" fmla="*/ 0 w 1504950"/>
              <a:gd name="connsiteY1" fmla="*/ 304800 h 1485900"/>
              <a:gd name="connsiteX2" fmla="*/ 304800 w 1504950"/>
              <a:gd name="connsiteY2" fmla="*/ 904875 h 1485900"/>
              <a:gd name="connsiteX3" fmla="*/ 1504950 w 1504950"/>
              <a:gd name="connsiteY3" fmla="*/ 0 h 1485900"/>
              <a:gd name="connsiteX4" fmla="*/ 295275 w 1504950"/>
              <a:gd name="connsiteY4" fmla="*/ 1485900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4950" h="1485900">
                <a:moveTo>
                  <a:pt x="295275" y="1485900"/>
                </a:moveTo>
                <a:lnTo>
                  <a:pt x="0" y="304800"/>
                </a:lnTo>
                <a:lnTo>
                  <a:pt x="304800" y="904875"/>
                </a:lnTo>
                <a:lnTo>
                  <a:pt x="1504950" y="0"/>
                </a:lnTo>
                <a:lnTo>
                  <a:pt x="295275" y="148590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4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378" name="TextBox 377"/>
          <p:cNvSpPr txBox="1"/>
          <p:nvPr/>
        </p:nvSpPr>
        <p:spPr>
          <a:xfrm>
            <a:off x="347450" y="2957288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(8,5)…8</a:t>
            </a:r>
          </a:p>
        </p:txBody>
      </p:sp>
      <p:sp>
        <p:nvSpPr>
          <p:cNvPr id="2" name="Freeform 1"/>
          <p:cNvSpPr/>
          <p:nvPr/>
        </p:nvSpPr>
        <p:spPr>
          <a:xfrm>
            <a:off x="1895475" y="1743075"/>
            <a:ext cx="895350" cy="1209675"/>
          </a:xfrm>
          <a:custGeom>
            <a:avLst/>
            <a:gdLst>
              <a:gd name="connsiteX0" fmla="*/ 0 w 895350"/>
              <a:gd name="connsiteY0" fmla="*/ 0 h 1209675"/>
              <a:gd name="connsiteX1" fmla="*/ 295275 w 895350"/>
              <a:gd name="connsiteY1" fmla="*/ 0 h 1209675"/>
              <a:gd name="connsiteX2" fmla="*/ 895350 w 895350"/>
              <a:gd name="connsiteY2" fmla="*/ 600075 h 1209675"/>
              <a:gd name="connsiteX3" fmla="*/ 895350 w 895350"/>
              <a:gd name="connsiteY3" fmla="*/ 600075 h 1209675"/>
              <a:gd name="connsiteX4" fmla="*/ 895350 w 895350"/>
              <a:gd name="connsiteY4" fmla="*/ 1209675 h 1209675"/>
              <a:gd name="connsiteX5" fmla="*/ 295275 w 895350"/>
              <a:gd name="connsiteY5" fmla="*/ 1200150 h 1209675"/>
              <a:gd name="connsiteX6" fmla="*/ 0 w 895350"/>
              <a:gd name="connsiteY6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5350" h="1209675">
                <a:moveTo>
                  <a:pt x="0" y="0"/>
                </a:moveTo>
                <a:lnTo>
                  <a:pt x="295275" y="0"/>
                </a:lnTo>
                <a:lnTo>
                  <a:pt x="895350" y="600075"/>
                </a:lnTo>
                <a:lnTo>
                  <a:pt x="895350" y="600075"/>
                </a:lnTo>
                <a:lnTo>
                  <a:pt x="895350" y="1209675"/>
                </a:lnTo>
                <a:lnTo>
                  <a:pt x="295275" y="120015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3686175" y="1743075"/>
            <a:ext cx="895350" cy="1495425"/>
          </a:xfrm>
          <a:custGeom>
            <a:avLst/>
            <a:gdLst>
              <a:gd name="connsiteX0" fmla="*/ 0 w 895350"/>
              <a:gd name="connsiteY0" fmla="*/ 0 h 1495425"/>
              <a:gd name="connsiteX1" fmla="*/ 590550 w 895350"/>
              <a:gd name="connsiteY1" fmla="*/ 0 h 1495425"/>
              <a:gd name="connsiteX2" fmla="*/ 590550 w 895350"/>
              <a:gd name="connsiteY2" fmla="*/ 609600 h 1495425"/>
              <a:gd name="connsiteX3" fmla="*/ 895350 w 895350"/>
              <a:gd name="connsiteY3" fmla="*/ 885825 h 1495425"/>
              <a:gd name="connsiteX4" fmla="*/ 295275 w 895350"/>
              <a:gd name="connsiteY4" fmla="*/ 1495425 h 1495425"/>
              <a:gd name="connsiteX5" fmla="*/ 0 w 895350"/>
              <a:gd name="connsiteY5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5350" h="1495425">
                <a:moveTo>
                  <a:pt x="0" y="0"/>
                </a:moveTo>
                <a:lnTo>
                  <a:pt x="590550" y="0"/>
                </a:lnTo>
                <a:lnTo>
                  <a:pt x="590550" y="609600"/>
                </a:lnTo>
                <a:lnTo>
                  <a:pt x="895350" y="885825"/>
                </a:lnTo>
                <a:lnTo>
                  <a:pt x="295275" y="1495425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5172075" y="1743075"/>
            <a:ext cx="1200150" cy="1200150"/>
          </a:xfrm>
          <a:custGeom>
            <a:avLst/>
            <a:gdLst>
              <a:gd name="connsiteX0" fmla="*/ 0 w 1200150"/>
              <a:gd name="connsiteY0" fmla="*/ 600075 h 1200150"/>
              <a:gd name="connsiteX1" fmla="*/ 314325 w 1200150"/>
              <a:gd name="connsiteY1" fmla="*/ 0 h 1200150"/>
              <a:gd name="connsiteX2" fmla="*/ 314325 w 1200150"/>
              <a:gd name="connsiteY2" fmla="*/ 0 h 1200150"/>
              <a:gd name="connsiteX3" fmla="*/ 314325 w 1200150"/>
              <a:gd name="connsiteY3" fmla="*/ 0 h 1200150"/>
              <a:gd name="connsiteX4" fmla="*/ 609600 w 1200150"/>
              <a:gd name="connsiteY4" fmla="*/ 9525 h 1200150"/>
              <a:gd name="connsiteX5" fmla="*/ 1190625 w 1200150"/>
              <a:gd name="connsiteY5" fmla="*/ 600075 h 1200150"/>
              <a:gd name="connsiteX6" fmla="*/ 1200150 w 1200150"/>
              <a:gd name="connsiteY6" fmla="*/ 1200150 h 1200150"/>
              <a:gd name="connsiteX7" fmla="*/ 895350 w 1200150"/>
              <a:gd name="connsiteY7" fmla="*/ 895350 h 1200150"/>
              <a:gd name="connsiteX8" fmla="*/ 0 w 1200150"/>
              <a:gd name="connsiteY8" fmla="*/ 600075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0150" h="1200150">
                <a:moveTo>
                  <a:pt x="0" y="600075"/>
                </a:moveTo>
                <a:lnTo>
                  <a:pt x="314325" y="0"/>
                </a:lnTo>
                <a:lnTo>
                  <a:pt x="314325" y="0"/>
                </a:lnTo>
                <a:lnTo>
                  <a:pt x="314325" y="0"/>
                </a:lnTo>
                <a:lnTo>
                  <a:pt x="609600" y="9525"/>
                </a:lnTo>
                <a:lnTo>
                  <a:pt x="1190625" y="600075"/>
                </a:lnTo>
                <a:lnTo>
                  <a:pt x="1200150" y="1200150"/>
                </a:lnTo>
                <a:lnTo>
                  <a:pt x="895350" y="895350"/>
                </a:lnTo>
                <a:lnTo>
                  <a:pt x="0" y="6000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1895475" y="3533775"/>
            <a:ext cx="895350" cy="1190625"/>
          </a:xfrm>
          <a:custGeom>
            <a:avLst/>
            <a:gdLst>
              <a:gd name="connsiteX0" fmla="*/ 0 w 895350"/>
              <a:gd name="connsiteY0" fmla="*/ 590550 h 1190625"/>
              <a:gd name="connsiteX1" fmla="*/ 295275 w 895350"/>
              <a:gd name="connsiteY1" fmla="*/ 0 h 1190625"/>
              <a:gd name="connsiteX2" fmla="*/ 895350 w 895350"/>
              <a:gd name="connsiteY2" fmla="*/ 600075 h 1190625"/>
              <a:gd name="connsiteX3" fmla="*/ 895350 w 895350"/>
              <a:gd name="connsiteY3" fmla="*/ 1190625 h 1190625"/>
              <a:gd name="connsiteX4" fmla="*/ 285750 w 895350"/>
              <a:gd name="connsiteY4" fmla="*/ 1190625 h 1190625"/>
              <a:gd name="connsiteX5" fmla="*/ 0 w 895350"/>
              <a:gd name="connsiteY5" fmla="*/ 5905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5350" h="1190625">
                <a:moveTo>
                  <a:pt x="0" y="590550"/>
                </a:moveTo>
                <a:lnTo>
                  <a:pt x="295275" y="0"/>
                </a:lnTo>
                <a:lnTo>
                  <a:pt x="895350" y="600075"/>
                </a:lnTo>
                <a:lnTo>
                  <a:pt x="895350" y="1190625"/>
                </a:lnTo>
                <a:lnTo>
                  <a:pt x="285750" y="1190625"/>
                </a:lnTo>
                <a:lnTo>
                  <a:pt x="0" y="5905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3981450" y="3829050"/>
            <a:ext cx="1790700" cy="600075"/>
          </a:xfrm>
          <a:custGeom>
            <a:avLst/>
            <a:gdLst>
              <a:gd name="connsiteX0" fmla="*/ 0 w 1790700"/>
              <a:gd name="connsiteY0" fmla="*/ 295275 h 600075"/>
              <a:gd name="connsiteX1" fmla="*/ 600075 w 1790700"/>
              <a:gd name="connsiteY1" fmla="*/ 0 h 600075"/>
              <a:gd name="connsiteX2" fmla="*/ 1200150 w 1790700"/>
              <a:gd name="connsiteY2" fmla="*/ 0 h 600075"/>
              <a:gd name="connsiteX3" fmla="*/ 1790700 w 1790700"/>
              <a:gd name="connsiteY3" fmla="*/ 304800 h 600075"/>
              <a:gd name="connsiteX4" fmla="*/ 1190625 w 1790700"/>
              <a:gd name="connsiteY4" fmla="*/ 600075 h 600075"/>
              <a:gd name="connsiteX5" fmla="*/ 600075 w 1790700"/>
              <a:gd name="connsiteY5" fmla="*/ 600075 h 600075"/>
              <a:gd name="connsiteX6" fmla="*/ 0 w 1790700"/>
              <a:gd name="connsiteY6" fmla="*/ 295275 h 60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700" h="600075">
                <a:moveTo>
                  <a:pt x="0" y="295275"/>
                </a:moveTo>
                <a:lnTo>
                  <a:pt x="600075" y="0"/>
                </a:lnTo>
                <a:lnTo>
                  <a:pt x="1200150" y="0"/>
                </a:lnTo>
                <a:lnTo>
                  <a:pt x="1790700" y="304800"/>
                </a:lnTo>
                <a:lnTo>
                  <a:pt x="1190625" y="600075"/>
                </a:lnTo>
                <a:lnTo>
                  <a:pt x="600075" y="600075"/>
                </a:lnTo>
                <a:lnTo>
                  <a:pt x="0" y="2952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6067425" y="3829895"/>
            <a:ext cx="1485900" cy="895350"/>
          </a:xfrm>
          <a:custGeom>
            <a:avLst/>
            <a:gdLst>
              <a:gd name="connsiteX0" fmla="*/ 0 w 1485900"/>
              <a:gd name="connsiteY0" fmla="*/ 295275 h 895350"/>
              <a:gd name="connsiteX1" fmla="*/ 600075 w 1485900"/>
              <a:gd name="connsiteY1" fmla="*/ 0 h 895350"/>
              <a:gd name="connsiteX2" fmla="*/ 1190625 w 1485900"/>
              <a:gd name="connsiteY2" fmla="*/ 0 h 895350"/>
              <a:gd name="connsiteX3" fmla="*/ 1485900 w 1485900"/>
              <a:gd name="connsiteY3" fmla="*/ 314325 h 895350"/>
              <a:gd name="connsiteX4" fmla="*/ 1190625 w 1485900"/>
              <a:gd name="connsiteY4" fmla="*/ 895350 h 895350"/>
              <a:gd name="connsiteX5" fmla="*/ 895350 w 1485900"/>
              <a:gd name="connsiteY5" fmla="*/ 609600 h 895350"/>
              <a:gd name="connsiteX6" fmla="*/ 600075 w 1485900"/>
              <a:gd name="connsiteY6" fmla="*/ 609600 h 895350"/>
              <a:gd name="connsiteX7" fmla="*/ 0 w 1485900"/>
              <a:gd name="connsiteY7" fmla="*/ 29527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85900" h="895350">
                <a:moveTo>
                  <a:pt x="0" y="295275"/>
                </a:moveTo>
                <a:lnTo>
                  <a:pt x="600075" y="0"/>
                </a:lnTo>
                <a:lnTo>
                  <a:pt x="1190625" y="0"/>
                </a:lnTo>
                <a:lnTo>
                  <a:pt x="1485900" y="314325"/>
                </a:lnTo>
                <a:lnTo>
                  <a:pt x="1190625" y="895350"/>
                </a:lnTo>
                <a:lnTo>
                  <a:pt x="895350" y="609600"/>
                </a:lnTo>
                <a:lnTo>
                  <a:pt x="600075" y="609600"/>
                </a:lnTo>
                <a:lnTo>
                  <a:pt x="0" y="2952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46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378" name="TextBox 377"/>
          <p:cNvSpPr txBox="1"/>
          <p:nvPr/>
        </p:nvSpPr>
        <p:spPr>
          <a:xfrm>
            <a:off x="347450" y="295728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(8,7)…10</a:t>
            </a:r>
          </a:p>
        </p:txBody>
      </p:sp>
      <p:sp>
        <p:nvSpPr>
          <p:cNvPr id="382" name="Freeform 381"/>
          <p:cNvSpPr/>
          <p:nvPr/>
        </p:nvSpPr>
        <p:spPr>
          <a:xfrm>
            <a:off x="4571574" y="1452539"/>
            <a:ext cx="2988859" cy="2088107"/>
          </a:xfrm>
          <a:custGeom>
            <a:avLst/>
            <a:gdLst>
              <a:gd name="connsiteX0" fmla="*/ 1487605 w 2988859"/>
              <a:gd name="connsiteY0" fmla="*/ 2088107 h 2088107"/>
              <a:gd name="connsiteX1" fmla="*/ 0 w 2988859"/>
              <a:gd name="connsiteY1" fmla="*/ 900752 h 2088107"/>
              <a:gd name="connsiteX2" fmla="*/ 1487605 w 2988859"/>
              <a:gd name="connsiteY2" fmla="*/ 1501254 h 2088107"/>
              <a:gd name="connsiteX3" fmla="*/ 2988859 w 2988859"/>
              <a:gd name="connsiteY3" fmla="*/ 0 h 2088107"/>
              <a:gd name="connsiteX4" fmla="*/ 1487605 w 2988859"/>
              <a:gd name="connsiteY4" fmla="*/ 2088107 h 208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859" h="2088107">
                <a:moveTo>
                  <a:pt x="1487605" y="2088107"/>
                </a:moveTo>
                <a:lnTo>
                  <a:pt x="0" y="900752"/>
                </a:lnTo>
                <a:lnTo>
                  <a:pt x="1487605" y="1501254"/>
                </a:lnTo>
                <a:lnTo>
                  <a:pt x="2988859" y="0"/>
                </a:lnTo>
                <a:lnTo>
                  <a:pt x="1487605" y="2088107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4874576" y="3530143"/>
            <a:ext cx="2691442" cy="1190446"/>
          </a:xfrm>
          <a:custGeom>
            <a:avLst/>
            <a:gdLst>
              <a:gd name="connsiteX0" fmla="*/ 0 w 2691442"/>
              <a:gd name="connsiteY0" fmla="*/ 0 h 1190446"/>
              <a:gd name="connsiteX1" fmla="*/ 1794295 w 2691442"/>
              <a:gd name="connsiteY1" fmla="*/ 595223 h 1190446"/>
              <a:gd name="connsiteX2" fmla="*/ 2691442 w 2691442"/>
              <a:gd name="connsiteY2" fmla="*/ 586597 h 1190446"/>
              <a:gd name="connsiteX3" fmla="*/ 1492370 w 2691442"/>
              <a:gd name="connsiteY3" fmla="*/ 1190446 h 1190446"/>
              <a:gd name="connsiteX4" fmla="*/ 0 w 2691442"/>
              <a:gd name="connsiteY4" fmla="*/ 0 h 1190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1442" h="1190446">
                <a:moveTo>
                  <a:pt x="0" y="0"/>
                </a:moveTo>
                <a:lnTo>
                  <a:pt x="1794295" y="595223"/>
                </a:lnTo>
                <a:lnTo>
                  <a:pt x="2691442" y="586597"/>
                </a:lnTo>
                <a:lnTo>
                  <a:pt x="1492370" y="1190446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>
            <a:off x="1595887" y="1442408"/>
            <a:ext cx="1190445" cy="1199072"/>
          </a:xfrm>
          <a:custGeom>
            <a:avLst/>
            <a:gdLst>
              <a:gd name="connsiteX0" fmla="*/ 0 w 1190445"/>
              <a:gd name="connsiteY0" fmla="*/ 301925 h 1199072"/>
              <a:gd name="connsiteX1" fmla="*/ 0 w 1190445"/>
              <a:gd name="connsiteY1" fmla="*/ 897148 h 1199072"/>
              <a:gd name="connsiteX2" fmla="*/ 301924 w 1190445"/>
              <a:gd name="connsiteY2" fmla="*/ 1199072 h 1199072"/>
              <a:gd name="connsiteX3" fmla="*/ 595222 w 1190445"/>
              <a:gd name="connsiteY3" fmla="*/ 1199072 h 1199072"/>
              <a:gd name="connsiteX4" fmla="*/ 1190445 w 1190445"/>
              <a:gd name="connsiteY4" fmla="*/ 603850 h 1199072"/>
              <a:gd name="connsiteX5" fmla="*/ 301924 w 1190445"/>
              <a:gd name="connsiteY5" fmla="*/ 0 h 1199072"/>
              <a:gd name="connsiteX6" fmla="*/ 0 w 1190445"/>
              <a:gd name="connsiteY6" fmla="*/ 301925 h 119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0445" h="1199072">
                <a:moveTo>
                  <a:pt x="0" y="301925"/>
                </a:moveTo>
                <a:lnTo>
                  <a:pt x="0" y="897148"/>
                </a:lnTo>
                <a:lnTo>
                  <a:pt x="301924" y="1199072"/>
                </a:lnTo>
                <a:lnTo>
                  <a:pt x="595222" y="1199072"/>
                </a:lnTo>
                <a:lnTo>
                  <a:pt x="1190445" y="603850"/>
                </a:lnTo>
                <a:lnTo>
                  <a:pt x="301924" y="0"/>
                </a:lnTo>
                <a:lnTo>
                  <a:pt x="0" y="30192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1595887" y="3236703"/>
            <a:ext cx="1199071" cy="1190445"/>
          </a:xfrm>
          <a:custGeom>
            <a:avLst/>
            <a:gdLst>
              <a:gd name="connsiteX0" fmla="*/ 0 w 1199071"/>
              <a:gd name="connsiteY0" fmla="*/ 586596 h 1190445"/>
              <a:gd name="connsiteX1" fmla="*/ 595222 w 1199071"/>
              <a:gd name="connsiteY1" fmla="*/ 0 h 1190445"/>
              <a:gd name="connsiteX2" fmla="*/ 897147 w 1199071"/>
              <a:gd name="connsiteY2" fmla="*/ 0 h 1190445"/>
              <a:gd name="connsiteX3" fmla="*/ 1199071 w 1199071"/>
              <a:gd name="connsiteY3" fmla="*/ 301924 h 1190445"/>
              <a:gd name="connsiteX4" fmla="*/ 1199071 w 1199071"/>
              <a:gd name="connsiteY4" fmla="*/ 603849 h 1190445"/>
              <a:gd name="connsiteX5" fmla="*/ 897147 w 1199071"/>
              <a:gd name="connsiteY5" fmla="*/ 1190445 h 1190445"/>
              <a:gd name="connsiteX6" fmla="*/ 293298 w 1199071"/>
              <a:gd name="connsiteY6" fmla="*/ 879894 h 1190445"/>
              <a:gd name="connsiteX7" fmla="*/ 0 w 1199071"/>
              <a:gd name="connsiteY7" fmla="*/ 586596 h 119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99071" h="1190445">
                <a:moveTo>
                  <a:pt x="0" y="586596"/>
                </a:moveTo>
                <a:lnTo>
                  <a:pt x="595222" y="0"/>
                </a:lnTo>
                <a:lnTo>
                  <a:pt x="897147" y="0"/>
                </a:lnTo>
                <a:lnTo>
                  <a:pt x="1199071" y="301924"/>
                </a:lnTo>
                <a:lnTo>
                  <a:pt x="1199071" y="603849"/>
                </a:lnTo>
                <a:lnTo>
                  <a:pt x="897147" y="1190445"/>
                </a:lnTo>
                <a:lnTo>
                  <a:pt x="293298" y="879894"/>
                </a:lnTo>
                <a:lnTo>
                  <a:pt x="0" y="586596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1595887" y="4727275"/>
            <a:ext cx="1492370" cy="897148"/>
          </a:xfrm>
          <a:custGeom>
            <a:avLst/>
            <a:gdLst>
              <a:gd name="connsiteX0" fmla="*/ 0 w 1492370"/>
              <a:gd name="connsiteY0" fmla="*/ 284672 h 897148"/>
              <a:gd name="connsiteX1" fmla="*/ 595222 w 1492370"/>
              <a:gd name="connsiteY1" fmla="*/ 0 h 897148"/>
              <a:gd name="connsiteX2" fmla="*/ 897147 w 1492370"/>
              <a:gd name="connsiteY2" fmla="*/ 0 h 897148"/>
              <a:gd name="connsiteX3" fmla="*/ 1492370 w 1492370"/>
              <a:gd name="connsiteY3" fmla="*/ 301925 h 897148"/>
              <a:gd name="connsiteX4" fmla="*/ 1190445 w 1492370"/>
              <a:gd name="connsiteY4" fmla="*/ 897148 h 897148"/>
              <a:gd name="connsiteX5" fmla="*/ 595222 w 1492370"/>
              <a:gd name="connsiteY5" fmla="*/ 897148 h 897148"/>
              <a:gd name="connsiteX6" fmla="*/ 0 w 1492370"/>
              <a:gd name="connsiteY6" fmla="*/ 284672 h 89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2370" h="897148">
                <a:moveTo>
                  <a:pt x="0" y="284672"/>
                </a:moveTo>
                <a:lnTo>
                  <a:pt x="595222" y="0"/>
                </a:lnTo>
                <a:lnTo>
                  <a:pt x="897147" y="0"/>
                </a:lnTo>
                <a:lnTo>
                  <a:pt x="1492370" y="301925"/>
                </a:lnTo>
                <a:lnTo>
                  <a:pt x="1190445" y="897148"/>
                </a:lnTo>
                <a:lnTo>
                  <a:pt x="595222" y="897148"/>
                </a:lnTo>
                <a:lnTo>
                  <a:pt x="0" y="284672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6" name="Freeform 1075"/>
          <p:cNvSpPr/>
          <p:nvPr/>
        </p:nvSpPr>
        <p:spPr>
          <a:xfrm>
            <a:off x="3976777" y="5011947"/>
            <a:ext cx="2087593" cy="1199072"/>
          </a:xfrm>
          <a:custGeom>
            <a:avLst/>
            <a:gdLst>
              <a:gd name="connsiteX0" fmla="*/ 0 w 2087593"/>
              <a:gd name="connsiteY0" fmla="*/ 0 h 1199072"/>
              <a:gd name="connsiteX1" fmla="*/ 1492370 w 2087593"/>
              <a:gd name="connsiteY1" fmla="*/ 319178 h 1199072"/>
              <a:gd name="connsiteX2" fmla="*/ 2087593 w 2087593"/>
              <a:gd name="connsiteY2" fmla="*/ 612476 h 1199072"/>
              <a:gd name="connsiteX3" fmla="*/ 1492370 w 2087593"/>
              <a:gd name="connsiteY3" fmla="*/ 914400 h 1199072"/>
              <a:gd name="connsiteX4" fmla="*/ 1190446 w 2087593"/>
              <a:gd name="connsiteY4" fmla="*/ 914400 h 1199072"/>
              <a:gd name="connsiteX5" fmla="*/ 1190446 w 2087593"/>
              <a:gd name="connsiteY5" fmla="*/ 1199072 h 1199072"/>
              <a:gd name="connsiteX6" fmla="*/ 603849 w 2087593"/>
              <a:gd name="connsiteY6" fmla="*/ 905774 h 1199072"/>
              <a:gd name="connsiteX7" fmla="*/ 897148 w 2087593"/>
              <a:gd name="connsiteY7" fmla="*/ 603849 h 1199072"/>
              <a:gd name="connsiteX8" fmla="*/ 0 w 2087593"/>
              <a:gd name="connsiteY8" fmla="*/ 0 h 119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87593" h="1199072">
                <a:moveTo>
                  <a:pt x="0" y="0"/>
                </a:moveTo>
                <a:lnTo>
                  <a:pt x="1492370" y="319178"/>
                </a:lnTo>
                <a:lnTo>
                  <a:pt x="2087593" y="612476"/>
                </a:lnTo>
                <a:lnTo>
                  <a:pt x="1492370" y="914400"/>
                </a:lnTo>
                <a:lnTo>
                  <a:pt x="1190446" y="914400"/>
                </a:lnTo>
                <a:lnTo>
                  <a:pt x="1190446" y="1199072"/>
                </a:lnTo>
                <a:lnTo>
                  <a:pt x="603849" y="905774"/>
                </a:lnTo>
                <a:lnTo>
                  <a:pt x="897148" y="603849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01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378" name="TextBox 377"/>
          <p:cNvSpPr txBox="1"/>
          <p:nvPr/>
        </p:nvSpPr>
        <p:spPr>
          <a:xfrm>
            <a:off x="347450" y="2957288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(12,6)…11</a:t>
            </a:r>
          </a:p>
        </p:txBody>
      </p:sp>
      <p:sp>
        <p:nvSpPr>
          <p:cNvPr id="2" name="Freeform 1"/>
          <p:cNvSpPr/>
          <p:nvPr/>
        </p:nvSpPr>
        <p:spPr>
          <a:xfrm>
            <a:off x="1590675" y="1447800"/>
            <a:ext cx="1495425" cy="1190625"/>
          </a:xfrm>
          <a:custGeom>
            <a:avLst/>
            <a:gdLst>
              <a:gd name="connsiteX0" fmla="*/ 0 w 1495425"/>
              <a:gd name="connsiteY0" fmla="*/ 600075 h 1190625"/>
              <a:gd name="connsiteX1" fmla="*/ 304800 w 1495425"/>
              <a:gd name="connsiteY1" fmla="*/ 295275 h 1190625"/>
              <a:gd name="connsiteX2" fmla="*/ 904875 w 1495425"/>
              <a:gd name="connsiteY2" fmla="*/ 304800 h 1190625"/>
              <a:gd name="connsiteX3" fmla="*/ 1200150 w 1495425"/>
              <a:gd name="connsiteY3" fmla="*/ 0 h 1190625"/>
              <a:gd name="connsiteX4" fmla="*/ 1495425 w 1495425"/>
              <a:gd name="connsiteY4" fmla="*/ 314325 h 1190625"/>
              <a:gd name="connsiteX5" fmla="*/ 1495425 w 1495425"/>
              <a:gd name="connsiteY5" fmla="*/ 904875 h 1190625"/>
              <a:gd name="connsiteX6" fmla="*/ 904875 w 1495425"/>
              <a:gd name="connsiteY6" fmla="*/ 904875 h 1190625"/>
              <a:gd name="connsiteX7" fmla="*/ 600075 w 1495425"/>
              <a:gd name="connsiteY7" fmla="*/ 1190625 h 1190625"/>
              <a:gd name="connsiteX8" fmla="*/ 0 w 1495425"/>
              <a:gd name="connsiteY8" fmla="*/ 600075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95425" h="1190625">
                <a:moveTo>
                  <a:pt x="0" y="600075"/>
                </a:moveTo>
                <a:lnTo>
                  <a:pt x="304800" y="295275"/>
                </a:lnTo>
                <a:lnTo>
                  <a:pt x="904875" y="304800"/>
                </a:lnTo>
                <a:lnTo>
                  <a:pt x="1200150" y="0"/>
                </a:lnTo>
                <a:lnTo>
                  <a:pt x="1495425" y="314325"/>
                </a:lnTo>
                <a:lnTo>
                  <a:pt x="1495425" y="904875"/>
                </a:lnTo>
                <a:lnTo>
                  <a:pt x="904875" y="904875"/>
                </a:lnTo>
                <a:lnTo>
                  <a:pt x="600075" y="1190625"/>
                </a:lnTo>
                <a:lnTo>
                  <a:pt x="0" y="6000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3981450" y="1447800"/>
            <a:ext cx="1800225" cy="1190625"/>
          </a:xfrm>
          <a:custGeom>
            <a:avLst/>
            <a:gdLst>
              <a:gd name="connsiteX0" fmla="*/ 0 w 1800225"/>
              <a:gd name="connsiteY0" fmla="*/ 895350 h 1190625"/>
              <a:gd name="connsiteX1" fmla="*/ 0 w 1800225"/>
              <a:gd name="connsiteY1" fmla="*/ 609600 h 1190625"/>
              <a:gd name="connsiteX2" fmla="*/ 295275 w 1800225"/>
              <a:gd name="connsiteY2" fmla="*/ 304800 h 1190625"/>
              <a:gd name="connsiteX3" fmla="*/ 1190625 w 1800225"/>
              <a:gd name="connsiteY3" fmla="*/ 304800 h 1190625"/>
              <a:gd name="connsiteX4" fmla="*/ 1495425 w 1800225"/>
              <a:gd name="connsiteY4" fmla="*/ 0 h 1190625"/>
              <a:gd name="connsiteX5" fmla="*/ 1790700 w 1800225"/>
              <a:gd name="connsiteY5" fmla="*/ 304800 h 1190625"/>
              <a:gd name="connsiteX6" fmla="*/ 1485900 w 1800225"/>
              <a:gd name="connsiteY6" fmla="*/ 600075 h 1190625"/>
              <a:gd name="connsiteX7" fmla="*/ 1800225 w 1800225"/>
              <a:gd name="connsiteY7" fmla="*/ 600075 h 1190625"/>
              <a:gd name="connsiteX8" fmla="*/ 590550 w 1800225"/>
              <a:gd name="connsiteY8" fmla="*/ 904875 h 1190625"/>
              <a:gd name="connsiteX9" fmla="*/ 295275 w 1800225"/>
              <a:gd name="connsiteY9" fmla="*/ 1190625 h 1190625"/>
              <a:gd name="connsiteX10" fmla="*/ 0 w 1800225"/>
              <a:gd name="connsiteY10" fmla="*/ 8953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00225" h="1190625">
                <a:moveTo>
                  <a:pt x="0" y="895350"/>
                </a:moveTo>
                <a:lnTo>
                  <a:pt x="0" y="609600"/>
                </a:lnTo>
                <a:lnTo>
                  <a:pt x="295275" y="304800"/>
                </a:lnTo>
                <a:lnTo>
                  <a:pt x="1190625" y="304800"/>
                </a:lnTo>
                <a:lnTo>
                  <a:pt x="1495425" y="0"/>
                </a:lnTo>
                <a:lnTo>
                  <a:pt x="1790700" y="304800"/>
                </a:lnTo>
                <a:lnTo>
                  <a:pt x="1485900" y="600075"/>
                </a:lnTo>
                <a:lnTo>
                  <a:pt x="1800225" y="600075"/>
                </a:lnTo>
                <a:lnTo>
                  <a:pt x="590550" y="904875"/>
                </a:lnTo>
                <a:lnTo>
                  <a:pt x="295275" y="1190625"/>
                </a:lnTo>
                <a:lnTo>
                  <a:pt x="0" y="8953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4572000" y="3248025"/>
            <a:ext cx="1800225" cy="885825"/>
          </a:xfrm>
          <a:custGeom>
            <a:avLst/>
            <a:gdLst>
              <a:gd name="connsiteX0" fmla="*/ 0 w 1800225"/>
              <a:gd name="connsiteY0" fmla="*/ 885825 h 885825"/>
              <a:gd name="connsiteX1" fmla="*/ 9525 w 1800225"/>
              <a:gd name="connsiteY1" fmla="*/ 0 h 885825"/>
              <a:gd name="connsiteX2" fmla="*/ 895350 w 1800225"/>
              <a:gd name="connsiteY2" fmla="*/ 0 h 885825"/>
              <a:gd name="connsiteX3" fmla="*/ 1800225 w 1800225"/>
              <a:gd name="connsiteY3" fmla="*/ 285750 h 885825"/>
              <a:gd name="connsiteX4" fmla="*/ 1200150 w 1800225"/>
              <a:gd name="connsiteY4" fmla="*/ 581025 h 885825"/>
              <a:gd name="connsiteX5" fmla="*/ 600075 w 1800225"/>
              <a:gd name="connsiteY5" fmla="*/ 581025 h 885825"/>
              <a:gd name="connsiteX6" fmla="*/ 304800 w 1800225"/>
              <a:gd name="connsiteY6" fmla="*/ 885825 h 885825"/>
              <a:gd name="connsiteX7" fmla="*/ 0 w 1800225"/>
              <a:gd name="connsiteY7" fmla="*/ 88582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0225" h="885825">
                <a:moveTo>
                  <a:pt x="0" y="885825"/>
                </a:moveTo>
                <a:lnTo>
                  <a:pt x="9525" y="0"/>
                </a:lnTo>
                <a:lnTo>
                  <a:pt x="895350" y="0"/>
                </a:lnTo>
                <a:lnTo>
                  <a:pt x="1800225" y="285750"/>
                </a:lnTo>
                <a:lnTo>
                  <a:pt x="1200150" y="581025"/>
                </a:lnTo>
                <a:lnTo>
                  <a:pt x="600075" y="581025"/>
                </a:lnTo>
                <a:lnTo>
                  <a:pt x="304800" y="885825"/>
                </a:lnTo>
                <a:lnTo>
                  <a:pt x="0" y="88582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1895475" y="4429125"/>
            <a:ext cx="2085975" cy="1476375"/>
          </a:xfrm>
          <a:custGeom>
            <a:avLst/>
            <a:gdLst>
              <a:gd name="connsiteX0" fmla="*/ 1790700 w 2085975"/>
              <a:gd name="connsiteY0" fmla="*/ 0 h 1476375"/>
              <a:gd name="connsiteX1" fmla="*/ 2085975 w 2085975"/>
              <a:gd name="connsiteY1" fmla="*/ 295275 h 1476375"/>
              <a:gd name="connsiteX2" fmla="*/ 1485900 w 2085975"/>
              <a:gd name="connsiteY2" fmla="*/ 895350 h 1476375"/>
              <a:gd name="connsiteX3" fmla="*/ 1190625 w 2085975"/>
              <a:gd name="connsiteY3" fmla="*/ 895350 h 1476375"/>
              <a:gd name="connsiteX4" fmla="*/ 600075 w 2085975"/>
              <a:gd name="connsiteY4" fmla="*/ 1476375 h 1476375"/>
              <a:gd name="connsiteX5" fmla="*/ 0 w 2085975"/>
              <a:gd name="connsiteY5" fmla="*/ 1190625 h 1476375"/>
              <a:gd name="connsiteX6" fmla="*/ 600075 w 2085975"/>
              <a:gd name="connsiteY6" fmla="*/ 895350 h 1476375"/>
              <a:gd name="connsiteX7" fmla="*/ 1190625 w 2085975"/>
              <a:gd name="connsiteY7" fmla="*/ 295275 h 1476375"/>
              <a:gd name="connsiteX8" fmla="*/ 1495425 w 2085975"/>
              <a:gd name="connsiteY8" fmla="*/ 295275 h 1476375"/>
              <a:gd name="connsiteX9" fmla="*/ 1790700 w 2085975"/>
              <a:gd name="connsiteY9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85975" h="1476375">
                <a:moveTo>
                  <a:pt x="1790700" y="0"/>
                </a:moveTo>
                <a:lnTo>
                  <a:pt x="2085975" y="295275"/>
                </a:lnTo>
                <a:lnTo>
                  <a:pt x="1485900" y="895350"/>
                </a:lnTo>
                <a:lnTo>
                  <a:pt x="1190625" y="895350"/>
                </a:lnTo>
                <a:lnTo>
                  <a:pt x="600075" y="1476375"/>
                </a:lnTo>
                <a:lnTo>
                  <a:pt x="0" y="1190625"/>
                </a:lnTo>
                <a:lnTo>
                  <a:pt x="600075" y="895350"/>
                </a:lnTo>
                <a:lnTo>
                  <a:pt x="1190625" y="295275"/>
                </a:lnTo>
                <a:lnTo>
                  <a:pt x="1495425" y="295275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4581525" y="4429125"/>
            <a:ext cx="1190625" cy="1476375"/>
          </a:xfrm>
          <a:custGeom>
            <a:avLst/>
            <a:gdLst>
              <a:gd name="connsiteX0" fmla="*/ 295275 w 1190625"/>
              <a:gd name="connsiteY0" fmla="*/ 0 h 1476375"/>
              <a:gd name="connsiteX1" fmla="*/ 895350 w 1190625"/>
              <a:gd name="connsiteY1" fmla="*/ 0 h 1476375"/>
              <a:gd name="connsiteX2" fmla="*/ 885825 w 1190625"/>
              <a:gd name="connsiteY2" fmla="*/ 295275 h 1476375"/>
              <a:gd name="connsiteX3" fmla="*/ 1190625 w 1190625"/>
              <a:gd name="connsiteY3" fmla="*/ 295275 h 1476375"/>
              <a:gd name="connsiteX4" fmla="*/ 1190625 w 1190625"/>
              <a:gd name="connsiteY4" fmla="*/ 590550 h 1476375"/>
              <a:gd name="connsiteX5" fmla="*/ 895350 w 1190625"/>
              <a:gd name="connsiteY5" fmla="*/ 895350 h 1476375"/>
              <a:gd name="connsiteX6" fmla="*/ 590550 w 1190625"/>
              <a:gd name="connsiteY6" fmla="*/ 1476375 h 1476375"/>
              <a:gd name="connsiteX7" fmla="*/ 295275 w 1190625"/>
              <a:gd name="connsiteY7" fmla="*/ 904875 h 1476375"/>
              <a:gd name="connsiteX8" fmla="*/ 0 w 1190625"/>
              <a:gd name="connsiteY8" fmla="*/ 600075 h 1476375"/>
              <a:gd name="connsiteX9" fmla="*/ 0 w 1190625"/>
              <a:gd name="connsiteY9" fmla="*/ 304800 h 1476375"/>
              <a:gd name="connsiteX10" fmla="*/ 295275 w 1190625"/>
              <a:gd name="connsiteY10" fmla="*/ 304800 h 1476375"/>
              <a:gd name="connsiteX11" fmla="*/ 295275 w 1190625"/>
              <a:gd name="connsiteY11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90625" h="1476375">
                <a:moveTo>
                  <a:pt x="295275" y="0"/>
                </a:moveTo>
                <a:lnTo>
                  <a:pt x="895350" y="0"/>
                </a:lnTo>
                <a:lnTo>
                  <a:pt x="885825" y="295275"/>
                </a:lnTo>
                <a:lnTo>
                  <a:pt x="1190625" y="295275"/>
                </a:lnTo>
                <a:lnTo>
                  <a:pt x="1190625" y="590550"/>
                </a:lnTo>
                <a:lnTo>
                  <a:pt x="895350" y="895350"/>
                </a:lnTo>
                <a:lnTo>
                  <a:pt x="590550" y="1476375"/>
                </a:lnTo>
                <a:lnTo>
                  <a:pt x="295275" y="904875"/>
                </a:lnTo>
                <a:lnTo>
                  <a:pt x="0" y="600075"/>
                </a:lnTo>
                <a:lnTo>
                  <a:pt x="0" y="304800"/>
                </a:lnTo>
                <a:lnTo>
                  <a:pt x="295275" y="304800"/>
                </a:lnTo>
                <a:lnTo>
                  <a:pt x="295275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Freeform 386"/>
          <p:cNvSpPr/>
          <p:nvPr/>
        </p:nvSpPr>
        <p:spPr>
          <a:xfrm>
            <a:off x="1576411" y="2918597"/>
            <a:ext cx="2107363" cy="1217828"/>
          </a:xfrm>
          <a:custGeom>
            <a:avLst/>
            <a:gdLst>
              <a:gd name="connsiteX0" fmla="*/ 0 w 2085975"/>
              <a:gd name="connsiteY0" fmla="*/ 1181100 h 1190625"/>
              <a:gd name="connsiteX1" fmla="*/ 1190625 w 2085975"/>
              <a:gd name="connsiteY1" fmla="*/ 1190625 h 1190625"/>
              <a:gd name="connsiteX2" fmla="*/ 2085975 w 2085975"/>
              <a:gd name="connsiteY2" fmla="*/ 295275 h 1190625"/>
              <a:gd name="connsiteX3" fmla="*/ 2085975 w 2085975"/>
              <a:gd name="connsiteY3" fmla="*/ 0 h 1190625"/>
              <a:gd name="connsiteX4" fmla="*/ 1485900 w 2085975"/>
              <a:gd name="connsiteY4" fmla="*/ 295275 h 1190625"/>
              <a:gd name="connsiteX5" fmla="*/ 1190625 w 2085975"/>
              <a:gd name="connsiteY5" fmla="*/ 295275 h 1190625"/>
              <a:gd name="connsiteX6" fmla="*/ 895350 w 2085975"/>
              <a:gd name="connsiteY6" fmla="*/ 600075 h 1190625"/>
              <a:gd name="connsiteX7" fmla="*/ 0 w 2085975"/>
              <a:gd name="connsiteY7" fmla="*/ 118110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975" h="1190625">
                <a:moveTo>
                  <a:pt x="0" y="1181100"/>
                </a:moveTo>
                <a:lnTo>
                  <a:pt x="1190625" y="1190625"/>
                </a:lnTo>
                <a:lnTo>
                  <a:pt x="2085975" y="295275"/>
                </a:lnTo>
                <a:lnTo>
                  <a:pt x="2085975" y="0"/>
                </a:lnTo>
                <a:lnTo>
                  <a:pt x="1485900" y="295275"/>
                </a:lnTo>
                <a:lnTo>
                  <a:pt x="1190625" y="295275"/>
                </a:lnTo>
                <a:lnTo>
                  <a:pt x="895350" y="600075"/>
                </a:lnTo>
                <a:lnTo>
                  <a:pt x="0" y="118110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89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379"/>
          <p:cNvGrpSpPr/>
          <p:nvPr/>
        </p:nvGrpSpPr>
        <p:grpSpPr>
          <a:xfrm>
            <a:off x="1576410" y="1422804"/>
            <a:ext cx="5991181" cy="4809761"/>
            <a:chOff x="885120" y="1431940"/>
            <a:chExt cx="5991181" cy="4809761"/>
          </a:xfrm>
        </p:grpSpPr>
        <p:grpSp>
          <p:nvGrpSpPr>
            <p:cNvPr id="701" name="Group 700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1054" name="Oval 105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5" name="Oval 105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Oval 105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Oval 105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Oval 105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9" name="Oval 105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0" name="Oval 105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1" name="Oval 106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2" name="Oval 106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Oval 106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Oval 106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Oval 106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6" name="Oval 106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7" name="Oval 106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8" name="Oval 106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9" name="Oval 106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0" name="Oval 106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1" name="Oval 107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2" name="Oval 107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3" name="Oval 107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4" name="Oval 107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2" name="Group 701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1033" name="Oval 103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4" name="Oval 103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Oval 103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Oval 103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37" name="Oval 103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8" name="Oval 103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9" name="Oval 103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0" name="Oval 103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1" name="Oval 104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Oval 104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Oval 104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Oval 104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5" name="Oval 104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6" name="Oval 104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7" name="Oval 104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8" name="Oval 104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Oval 104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Oval 104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Oval 105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2" name="Oval 105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3" name="Oval 105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3" name="Group 702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1012" name="Oval 101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3" name="Oval 101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4" name="Oval 101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5" name="Oval 101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6" name="Oval 101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7" name="Oval 101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8" name="Oval 101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9" name="Oval 101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0" name="Oval 101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Oval 102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Oval 102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Oval 102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4" name="Oval 102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5" name="Oval 102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6" name="Oval 102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7" name="Oval 102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Oval 102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Oval 102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Oval 102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1" name="Oval 103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2" name="Oval 103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4" name="Group 703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991" name="Oval 99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Oval 99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Oval 99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Oval 99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Oval 99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Oval 99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Oval 99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8" name="Oval 99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9" name="Oval 99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Oval 99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Oval 100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Oval 100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3" name="Oval 100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4" name="Oval 100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5" name="Oval 100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6" name="Oval 100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Oval 100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Oval 100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Oval 100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0" name="Oval 100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1" name="Oval 101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5" name="Group 704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970" name="Oval 9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Oval 9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Oval 9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Oval 9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Oval 9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5" name="Oval 9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6" name="Oval 9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7" name="Oval 9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Oval 9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Oval 9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Oval 9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Oval 9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Oval 9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Oval 9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Oval 9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Oval 9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Oval 9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Oval 9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Oval 9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Oval 9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Oval 9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6" name="Group 705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949" name="Oval 94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0" name="Oval 94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Oval 95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Oval 95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Oval 95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4" name="Oval 95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Oval 95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Oval 95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Oval 95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Oval 95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Oval 95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Oval 95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Oval 96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Oval 96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Oval 96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Oval 96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Oval 96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Oval 96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Oval 96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Oval 96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Oval 96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7" name="Group 70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928" name="Oval 92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9" name="Oval 92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Oval 92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Oval 93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Oval 93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Oval 93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Oval 93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Oval 93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Oval 93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Oval 93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Oval 93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Oval 93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Oval 93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Oval 94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2" name="Oval 94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3" name="Oval 94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Oval 94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Oval 94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Oval 94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7" name="Oval 94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8" name="Oval 94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8" name="Group 707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907" name="Oval 906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Oval 907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Oval 908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Oval 909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Oval 910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Oval 911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Oval 912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Oval 913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Oval 914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Oval 915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Oval 916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Oval 917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9" name="Oval 918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0" name="Oval 919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1" name="Oval 920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2" name="Oval 921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Oval 922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Oval 923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Oval 924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6" name="Oval 925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7" name="Oval 926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09" name="Group 708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886" name="Oval 88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Oval 88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Oval 88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Oval 88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Oval 88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Oval 89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Oval 89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Oval 89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Oval 89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Oval 89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Oval 89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Oval 89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8" name="Oval 89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9" name="Oval 89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Oval 89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Oval 90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Oval 90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Oval 90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Oval 90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Oval 90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Oval 90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0" name="Group 709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865" name="Oval 86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Oval 86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Oval 86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Oval 86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Oval 86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Oval 86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Oval 87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Oval 87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3" name="Oval 87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Oval 87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Oval 87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Oval 87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Oval 87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Oval 87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Oval 87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Oval 87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Oval 88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Oval 88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Oval 88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Oval 88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Oval 88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1" name="Group 710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844" name="Oval 84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Oval 84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Oval 84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Oval 84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Oval 84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Oval 84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0" name="Oval 84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1" name="Oval 85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2" name="Oval 85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3" name="Oval 85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Oval 85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5" name="Oval 85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6" name="Oval 85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Oval 85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Oval 85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Oval 85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Oval 85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Oval 86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Oval 86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Oval 86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Oval 86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2" name="Group 711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823" name="Oval 822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Oval 823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Oval 824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Oval 825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Oval 826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Oval 827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Oval 828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Oval 829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1" name="Oval 830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2" name="Oval 831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3" name="Oval 832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4" name="Oval 833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Oval 834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6" name="Oval 835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7" name="Oval 836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8" name="Oval 837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Oval 838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Oval 839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Oval 840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2" name="Oval 841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3" name="Oval 842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3" name="Group 712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802" name="Oval 8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Oval 8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Oval 8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Oval 8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Oval 8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Oval 8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8" name="Oval 8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9" name="Oval 8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0" name="Oval 8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Oval 8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Oval 8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Oval 8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4" name="Oval 8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5" name="Oval 8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6" name="Oval 8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7" name="Oval 8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8" name="Oval 8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9" name="Oval 8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0" name="Oval 8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Oval 8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Oval 8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4" name="Group 713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781" name="Oval 780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Oval 781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Oval 782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Oval 783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5" name="Oval 784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6" name="Oval 785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7" name="Oval 786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8" name="Oval 787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Oval 788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Oval 789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Oval 790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Oval 791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3" name="Oval 792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4" name="Oval 793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5" name="Oval 794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6" name="Oval 795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Oval 796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Oval 797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Oval 798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Oval 799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Oval 800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5" name="Group 714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760" name="Oval 75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Oval 76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Oval 76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Oval 76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Oval 76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Oval 76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Oval 76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Oval 76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8" name="Oval 76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9" name="Oval 76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0" name="Oval 76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1" name="Oval 77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2" name="Oval 77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3" name="Oval 77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4" name="Oval 77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Oval 77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Oval 77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Oval 77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Oval 77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Oval 77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Oval 77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6" name="Group 715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739" name="Oval 738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Oval 748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0" name="Oval 749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1" name="Oval 750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Oval 751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Oval 752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Oval 753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Oval 754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Oval 755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Oval 756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Oval 757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Oval 758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7" name="Group 71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718" name="Oval 71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Oval 71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Oval 71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Oval 72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Oval 72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Oval 72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Oval 72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Oval 72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6" name="Oval 72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Oval 72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8" name="Oval 72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9" name="Oval 72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0" name="Oval 72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075" name="TextBox 1074"/>
          <p:cNvSpPr txBox="1"/>
          <p:nvPr/>
        </p:nvSpPr>
        <p:spPr>
          <a:xfrm>
            <a:off x="3168411" y="384050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Pick a Polygon</a:t>
            </a:r>
          </a:p>
        </p:txBody>
      </p:sp>
      <p:sp>
        <p:nvSpPr>
          <p:cNvPr id="378" name="TextBox 377"/>
          <p:cNvSpPr txBox="1"/>
          <p:nvPr/>
        </p:nvSpPr>
        <p:spPr>
          <a:xfrm>
            <a:off x="347450" y="2957288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(16,5)…12</a:t>
            </a:r>
          </a:p>
        </p:txBody>
      </p:sp>
      <p:sp>
        <p:nvSpPr>
          <p:cNvPr id="2" name="Freeform 1"/>
          <p:cNvSpPr/>
          <p:nvPr/>
        </p:nvSpPr>
        <p:spPr>
          <a:xfrm>
            <a:off x="1584251" y="1446028"/>
            <a:ext cx="1796902" cy="1190846"/>
          </a:xfrm>
          <a:custGeom>
            <a:avLst/>
            <a:gdLst>
              <a:gd name="connsiteX0" fmla="*/ 0 w 1796902"/>
              <a:gd name="connsiteY0" fmla="*/ 297712 h 1190846"/>
              <a:gd name="connsiteX1" fmla="*/ 1201479 w 1796902"/>
              <a:gd name="connsiteY1" fmla="*/ 297712 h 1190846"/>
              <a:gd name="connsiteX2" fmla="*/ 1499191 w 1796902"/>
              <a:gd name="connsiteY2" fmla="*/ 0 h 1190846"/>
              <a:gd name="connsiteX3" fmla="*/ 1499191 w 1796902"/>
              <a:gd name="connsiteY3" fmla="*/ 297712 h 1190846"/>
              <a:gd name="connsiteX4" fmla="*/ 1796902 w 1796902"/>
              <a:gd name="connsiteY4" fmla="*/ 595423 h 1190846"/>
              <a:gd name="connsiteX5" fmla="*/ 1488558 w 1796902"/>
              <a:gd name="connsiteY5" fmla="*/ 893135 h 1190846"/>
              <a:gd name="connsiteX6" fmla="*/ 1488558 w 1796902"/>
              <a:gd name="connsiteY6" fmla="*/ 1190846 h 1190846"/>
              <a:gd name="connsiteX7" fmla="*/ 1201479 w 1796902"/>
              <a:gd name="connsiteY7" fmla="*/ 893135 h 1190846"/>
              <a:gd name="connsiteX8" fmla="*/ 10633 w 1796902"/>
              <a:gd name="connsiteY8" fmla="*/ 903767 h 1190846"/>
              <a:gd name="connsiteX9" fmla="*/ 0 w 1796902"/>
              <a:gd name="connsiteY9" fmla="*/ 297712 h 11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6902" h="1190846">
                <a:moveTo>
                  <a:pt x="0" y="297712"/>
                </a:moveTo>
                <a:lnTo>
                  <a:pt x="1201479" y="297712"/>
                </a:lnTo>
                <a:lnTo>
                  <a:pt x="1499191" y="0"/>
                </a:lnTo>
                <a:lnTo>
                  <a:pt x="1499191" y="297712"/>
                </a:lnTo>
                <a:lnTo>
                  <a:pt x="1796902" y="595423"/>
                </a:lnTo>
                <a:lnTo>
                  <a:pt x="1488558" y="893135"/>
                </a:lnTo>
                <a:lnTo>
                  <a:pt x="1488558" y="1190846"/>
                </a:lnTo>
                <a:lnTo>
                  <a:pt x="1201479" y="893135"/>
                </a:lnTo>
                <a:lnTo>
                  <a:pt x="10633" y="903767"/>
                </a:lnTo>
                <a:lnTo>
                  <a:pt x="0" y="297712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3962341" y="1436789"/>
            <a:ext cx="1201479" cy="1190847"/>
          </a:xfrm>
          <a:custGeom>
            <a:avLst/>
            <a:gdLst>
              <a:gd name="connsiteX0" fmla="*/ 0 w 1201479"/>
              <a:gd name="connsiteY0" fmla="*/ 0 h 1190847"/>
              <a:gd name="connsiteX1" fmla="*/ 1190847 w 1201479"/>
              <a:gd name="connsiteY1" fmla="*/ 0 h 1190847"/>
              <a:gd name="connsiteX2" fmla="*/ 1201479 w 1201479"/>
              <a:gd name="connsiteY2" fmla="*/ 10633 h 1190847"/>
              <a:gd name="connsiteX3" fmla="*/ 1201479 w 1201479"/>
              <a:gd name="connsiteY3" fmla="*/ 903768 h 1190847"/>
              <a:gd name="connsiteX4" fmla="*/ 606056 w 1201479"/>
              <a:gd name="connsiteY4" fmla="*/ 914400 h 1190847"/>
              <a:gd name="connsiteX5" fmla="*/ 308345 w 1201479"/>
              <a:gd name="connsiteY5" fmla="*/ 1190847 h 1190847"/>
              <a:gd name="connsiteX6" fmla="*/ 308345 w 1201479"/>
              <a:gd name="connsiteY6" fmla="*/ 903768 h 1190847"/>
              <a:gd name="connsiteX7" fmla="*/ 0 w 1201479"/>
              <a:gd name="connsiteY7" fmla="*/ 914400 h 1190847"/>
              <a:gd name="connsiteX8" fmla="*/ 308345 w 1201479"/>
              <a:gd name="connsiteY8" fmla="*/ 616688 h 1190847"/>
              <a:gd name="connsiteX9" fmla="*/ 10633 w 1201479"/>
              <a:gd name="connsiteY9" fmla="*/ 606056 h 1190847"/>
              <a:gd name="connsiteX10" fmla="*/ 0 w 1201479"/>
              <a:gd name="connsiteY10" fmla="*/ 0 h 1190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1479" h="1190847">
                <a:moveTo>
                  <a:pt x="0" y="0"/>
                </a:moveTo>
                <a:lnTo>
                  <a:pt x="1190847" y="0"/>
                </a:lnTo>
                <a:lnTo>
                  <a:pt x="1201479" y="10633"/>
                </a:lnTo>
                <a:lnTo>
                  <a:pt x="1201479" y="903768"/>
                </a:lnTo>
                <a:lnTo>
                  <a:pt x="606056" y="914400"/>
                </a:lnTo>
                <a:lnTo>
                  <a:pt x="308345" y="1190847"/>
                </a:lnTo>
                <a:lnTo>
                  <a:pt x="308345" y="903768"/>
                </a:lnTo>
                <a:lnTo>
                  <a:pt x="0" y="914400"/>
                </a:lnTo>
                <a:lnTo>
                  <a:pt x="308345" y="616688"/>
                </a:lnTo>
                <a:lnTo>
                  <a:pt x="10633" y="606056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5465135" y="1446028"/>
            <a:ext cx="1499191" cy="1499191"/>
          </a:xfrm>
          <a:custGeom>
            <a:avLst/>
            <a:gdLst>
              <a:gd name="connsiteX0" fmla="*/ 0 w 1499191"/>
              <a:gd name="connsiteY0" fmla="*/ 0 h 1499191"/>
              <a:gd name="connsiteX1" fmla="*/ 1499191 w 1499191"/>
              <a:gd name="connsiteY1" fmla="*/ 297712 h 1499191"/>
              <a:gd name="connsiteX2" fmla="*/ 1499191 w 1499191"/>
              <a:gd name="connsiteY2" fmla="*/ 903767 h 1499191"/>
              <a:gd name="connsiteX3" fmla="*/ 903767 w 1499191"/>
              <a:gd name="connsiteY3" fmla="*/ 893135 h 1499191"/>
              <a:gd name="connsiteX4" fmla="*/ 903767 w 1499191"/>
              <a:gd name="connsiteY4" fmla="*/ 1190846 h 1499191"/>
              <a:gd name="connsiteX5" fmla="*/ 1190846 w 1499191"/>
              <a:gd name="connsiteY5" fmla="*/ 1190846 h 1499191"/>
              <a:gd name="connsiteX6" fmla="*/ 1190846 w 1499191"/>
              <a:gd name="connsiteY6" fmla="*/ 1499191 h 1499191"/>
              <a:gd name="connsiteX7" fmla="*/ 595423 w 1499191"/>
              <a:gd name="connsiteY7" fmla="*/ 1488558 h 1499191"/>
              <a:gd name="connsiteX8" fmla="*/ 595423 w 1499191"/>
              <a:gd name="connsiteY8" fmla="*/ 1190846 h 1499191"/>
              <a:gd name="connsiteX9" fmla="*/ 308344 w 1499191"/>
              <a:gd name="connsiteY9" fmla="*/ 1190846 h 1499191"/>
              <a:gd name="connsiteX10" fmla="*/ 308344 w 1499191"/>
              <a:gd name="connsiteY10" fmla="*/ 893135 h 1499191"/>
              <a:gd name="connsiteX11" fmla="*/ 595423 w 1499191"/>
              <a:gd name="connsiteY11" fmla="*/ 595423 h 1499191"/>
              <a:gd name="connsiteX12" fmla="*/ 606056 w 1499191"/>
              <a:gd name="connsiteY12" fmla="*/ 297712 h 1499191"/>
              <a:gd name="connsiteX13" fmla="*/ 0 w 1499191"/>
              <a:gd name="connsiteY13" fmla="*/ 0 h 149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99191" h="1499191">
                <a:moveTo>
                  <a:pt x="0" y="0"/>
                </a:moveTo>
                <a:lnTo>
                  <a:pt x="1499191" y="297712"/>
                </a:lnTo>
                <a:lnTo>
                  <a:pt x="1499191" y="903767"/>
                </a:lnTo>
                <a:lnTo>
                  <a:pt x="903767" y="893135"/>
                </a:lnTo>
                <a:lnTo>
                  <a:pt x="903767" y="1190846"/>
                </a:lnTo>
                <a:lnTo>
                  <a:pt x="1190846" y="1190846"/>
                </a:lnTo>
                <a:lnTo>
                  <a:pt x="1190846" y="1499191"/>
                </a:lnTo>
                <a:lnTo>
                  <a:pt x="595423" y="1488558"/>
                </a:lnTo>
                <a:lnTo>
                  <a:pt x="595423" y="1190846"/>
                </a:lnTo>
                <a:lnTo>
                  <a:pt x="308344" y="1190846"/>
                </a:lnTo>
                <a:lnTo>
                  <a:pt x="308344" y="893135"/>
                </a:lnTo>
                <a:lnTo>
                  <a:pt x="595423" y="595423"/>
                </a:lnTo>
                <a:lnTo>
                  <a:pt x="606056" y="29771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1895475" y="3533775"/>
            <a:ext cx="1485900" cy="1485900"/>
          </a:xfrm>
          <a:custGeom>
            <a:avLst/>
            <a:gdLst>
              <a:gd name="connsiteX0" fmla="*/ 0 w 1485900"/>
              <a:gd name="connsiteY0" fmla="*/ 600075 h 1485900"/>
              <a:gd name="connsiteX1" fmla="*/ 295275 w 1485900"/>
              <a:gd name="connsiteY1" fmla="*/ 295275 h 1485900"/>
              <a:gd name="connsiteX2" fmla="*/ 600075 w 1485900"/>
              <a:gd name="connsiteY2" fmla="*/ 600075 h 1485900"/>
              <a:gd name="connsiteX3" fmla="*/ 1190625 w 1485900"/>
              <a:gd name="connsiteY3" fmla="*/ 0 h 1485900"/>
              <a:gd name="connsiteX4" fmla="*/ 1190625 w 1485900"/>
              <a:gd name="connsiteY4" fmla="*/ 304800 h 1485900"/>
              <a:gd name="connsiteX5" fmla="*/ 1485900 w 1485900"/>
              <a:gd name="connsiteY5" fmla="*/ 295275 h 1485900"/>
              <a:gd name="connsiteX6" fmla="*/ 904875 w 1485900"/>
              <a:gd name="connsiteY6" fmla="*/ 895350 h 1485900"/>
              <a:gd name="connsiteX7" fmla="*/ 1190625 w 1485900"/>
              <a:gd name="connsiteY7" fmla="*/ 1200150 h 1485900"/>
              <a:gd name="connsiteX8" fmla="*/ 904875 w 1485900"/>
              <a:gd name="connsiteY8" fmla="*/ 1485900 h 1485900"/>
              <a:gd name="connsiteX9" fmla="*/ 600075 w 1485900"/>
              <a:gd name="connsiteY9" fmla="*/ 1190625 h 1485900"/>
              <a:gd name="connsiteX10" fmla="*/ 295275 w 1485900"/>
              <a:gd name="connsiteY10" fmla="*/ 1485900 h 1485900"/>
              <a:gd name="connsiteX11" fmla="*/ 0 w 1485900"/>
              <a:gd name="connsiteY11" fmla="*/ 1485900 h 1485900"/>
              <a:gd name="connsiteX12" fmla="*/ 0 w 1485900"/>
              <a:gd name="connsiteY12" fmla="*/ 1190625 h 1485900"/>
              <a:gd name="connsiteX13" fmla="*/ 295275 w 1485900"/>
              <a:gd name="connsiteY13" fmla="*/ 895350 h 1485900"/>
              <a:gd name="connsiteX14" fmla="*/ 0 w 1485900"/>
              <a:gd name="connsiteY14" fmla="*/ 600075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85900" h="1485900">
                <a:moveTo>
                  <a:pt x="0" y="600075"/>
                </a:moveTo>
                <a:lnTo>
                  <a:pt x="295275" y="295275"/>
                </a:lnTo>
                <a:lnTo>
                  <a:pt x="600075" y="600075"/>
                </a:lnTo>
                <a:lnTo>
                  <a:pt x="1190625" y="0"/>
                </a:lnTo>
                <a:lnTo>
                  <a:pt x="1190625" y="304800"/>
                </a:lnTo>
                <a:lnTo>
                  <a:pt x="1485900" y="295275"/>
                </a:lnTo>
                <a:lnTo>
                  <a:pt x="904875" y="895350"/>
                </a:lnTo>
                <a:lnTo>
                  <a:pt x="1190625" y="1200150"/>
                </a:lnTo>
                <a:lnTo>
                  <a:pt x="904875" y="1485900"/>
                </a:lnTo>
                <a:lnTo>
                  <a:pt x="600075" y="1190625"/>
                </a:lnTo>
                <a:lnTo>
                  <a:pt x="295275" y="1485900"/>
                </a:lnTo>
                <a:lnTo>
                  <a:pt x="0" y="1485900"/>
                </a:lnTo>
                <a:lnTo>
                  <a:pt x="0" y="1190625"/>
                </a:lnTo>
                <a:lnTo>
                  <a:pt x="295275" y="895350"/>
                </a:lnTo>
                <a:lnTo>
                  <a:pt x="0" y="600075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3971925" y="3533775"/>
            <a:ext cx="1504950" cy="1495425"/>
          </a:xfrm>
          <a:custGeom>
            <a:avLst/>
            <a:gdLst>
              <a:gd name="connsiteX0" fmla="*/ 0 w 1504950"/>
              <a:gd name="connsiteY0" fmla="*/ 285750 h 1495425"/>
              <a:gd name="connsiteX1" fmla="*/ 609600 w 1504950"/>
              <a:gd name="connsiteY1" fmla="*/ 600075 h 1495425"/>
              <a:gd name="connsiteX2" fmla="*/ 609600 w 1504950"/>
              <a:gd name="connsiteY2" fmla="*/ 304800 h 1495425"/>
              <a:gd name="connsiteX3" fmla="*/ 904875 w 1504950"/>
              <a:gd name="connsiteY3" fmla="*/ 295275 h 1495425"/>
              <a:gd name="connsiteX4" fmla="*/ 1200150 w 1504950"/>
              <a:gd name="connsiteY4" fmla="*/ 0 h 1495425"/>
              <a:gd name="connsiteX5" fmla="*/ 1200150 w 1504950"/>
              <a:gd name="connsiteY5" fmla="*/ 295275 h 1495425"/>
              <a:gd name="connsiteX6" fmla="*/ 1504950 w 1504950"/>
              <a:gd name="connsiteY6" fmla="*/ 295275 h 1495425"/>
              <a:gd name="connsiteX7" fmla="*/ 904875 w 1504950"/>
              <a:gd name="connsiteY7" fmla="*/ 895350 h 1495425"/>
              <a:gd name="connsiteX8" fmla="*/ 1209675 w 1504950"/>
              <a:gd name="connsiteY8" fmla="*/ 895350 h 1495425"/>
              <a:gd name="connsiteX9" fmla="*/ 914400 w 1504950"/>
              <a:gd name="connsiteY9" fmla="*/ 1495425 h 1495425"/>
              <a:gd name="connsiteX10" fmla="*/ 609600 w 1504950"/>
              <a:gd name="connsiteY10" fmla="*/ 1200150 h 1495425"/>
              <a:gd name="connsiteX11" fmla="*/ 314325 w 1504950"/>
              <a:gd name="connsiteY11" fmla="*/ 1485900 h 1495425"/>
              <a:gd name="connsiteX12" fmla="*/ 9525 w 1504950"/>
              <a:gd name="connsiteY12" fmla="*/ 1190625 h 1495425"/>
              <a:gd name="connsiteX13" fmla="*/ 9525 w 1504950"/>
              <a:gd name="connsiteY13" fmla="*/ 904875 h 1495425"/>
              <a:gd name="connsiteX14" fmla="*/ 314325 w 1504950"/>
              <a:gd name="connsiteY14" fmla="*/ 895350 h 1495425"/>
              <a:gd name="connsiteX15" fmla="*/ 0 w 1504950"/>
              <a:gd name="connsiteY15" fmla="*/ 28575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4950" h="1495425">
                <a:moveTo>
                  <a:pt x="0" y="285750"/>
                </a:moveTo>
                <a:lnTo>
                  <a:pt x="609600" y="600075"/>
                </a:lnTo>
                <a:lnTo>
                  <a:pt x="609600" y="304800"/>
                </a:lnTo>
                <a:lnTo>
                  <a:pt x="904875" y="295275"/>
                </a:lnTo>
                <a:lnTo>
                  <a:pt x="1200150" y="0"/>
                </a:lnTo>
                <a:lnTo>
                  <a:pt x="1200150" y="295275"/>
                </a:lnTo>
                <a:lnTo>
                  <a:pt x="1504950" y="295275"/>
                </a:lnTo>
                <a:lnTo>
                  <a:pt x="904875" y="895350"/>
                </a:lnTo>
                <a:lnTo>
                  <a:pt x="1209675" y="895350"/>
                </a:lnTo>
                <a:lnTo>
                  <a:pt x="914400" y="1495425"/>
                </a:lnTo>
                <a:lnTo>
                  <a:pt x="609600" y="1200150"/>
                </a:lnTo>
                <a:lnTo>
                  <a:pt x="314325" y="1485900"/>
                </a:lnTo>
                <a:lnTo>
                  <a:pt x="9525" y="1190625"/>
                </a:lnTo>
                <a:lnTo>
                  <a:pt x="9525" y="904875"/>
                </a:lnTo>
                <a:lnTo>
                  <a:pt x="314325" y="895350"/>
                </a:lnTo>
                <a:lnTo>
                  <a:pt x="0" y="2857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6067425" y="3543300"/>
            <a:ext cx="1485900" cy="1485900"/>
          </a:xfrm>
          <a:custGeom>
            <a:avLst/>
            <a:gdLst>
              <a:gd name="connsiteX0" fmla="*/ 0 w 1485900"/>
              <a:gd name="connsiteY0" fmla="*/ 590550 h 1485900"/>
              <a:gd name="connsiteX1" fmla="*/ 0 w 1485900"/>
              <a:gd name="connsiteY1" fmla="*/ 285750 h 1485900"/>
              <a:gd name="connsiteX2" fmla="*/ 600075 w 1485900"/>
              <a:gd name="connsiteY2" fmla="*/ 590550 h 1485900"/>
              <a:gd name="connsiteX3" fmla="*/ 600075 w 1485900"/>
              <a:gd name="connsiteY3" fmla="*/ 285750 h 1485900"/>
              <a:gd name="connsiteX4" fmla="*/ 895350 w 1485900"/>
              <a:gd name="connsiteY4" fmla="*/ 285750 h 1485900"/>
              <a:gd name="connsiteX5" fmla="*/ 1190625 w 1485900"/>
              <a:gd name="connsiteY5" fmla="*/ 0 h 1485900"/>
              <a:gd name="connsiteX6" fmla="*/ 1190625 w 1485900"/>
              <a:gd name="connsiteY6" fmla="*/ 285750 h 1485900"/>
              <a:gd name="connsiteX7" fmla="*/ 1485900 w 1485900"/>
              <a:gd name="connsiteY7" fmla="*/ 285750 h 1485900"/>
              <a:gd name="connsiteX8" fmla="*/ 895350 w 1485900"/>
              <a:gd name="connsiteY8" fmla="*/ 885825 h 1485900"/>
              <a:gd name="connsiteX9" fmla="*/ 1190625 w 1485900"/>
              <a:gd name="connsiteY9" fmla="*/ 1190625 h 1485900"/>
              <a:gd name="connsiteX10" fmla="*/ 895350 w 1485900"/>
              <a:gd name="connsiteY10" fmla="*/ 1485900 h 1485900"/>
              <a:gd name="connsiteX11" fmla="*/ 600075 w 1485900"/>
              <a:gd name="connsiteY11" fmla="*/ 1181100 h 1485900"/>
              <a:gd name="connsiteX12" fmla="*/ 295275 w 1485900"/>
              <a:gd name="connsiteY12" fmla="*/ 1485900 h 1485900"/>
              <a:gd name="connsiteX13" fmla="*/ 0 w 1485900"/>
              <a:gd name="connsiteY13" fmla="*/ 1190625 h 1485900"/>
              <a:gd name="connsiteX14" fmla="*/ 295275 w 1485900"/>
              <a:gd name="connsiteY14" fmla="*/ 885825 h 1485900"/>
              <a:gd name="connsiteX15" fmla="*/ 0 w 1485900"/>
              <a:gd name="connsiteY15" fmla="*/ 590550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85900" h="1485900">
                <a:moveTo>
                  <a:pt x="0" y="590550"/>
                </a:moveTo>
                <a:lnTo>
                  <a:pt x="0" y="285750"/>
                </a:lnTo>
                <a:lnTo>
                  <a:pt x="600075" y="590550"/>
                </a:lnTo>
                <a:lnTo>
                  <a:pt x="600075" y="285750"/>
                </a:lnTo>
                <a:lnTo>
                  <a:pt x="895350" y="285750"/>
                </a:lnTo>
                <a:lnTo>
                  <a:pt x="1190625" y="0"/>
                </a:lnTo>
                <a:lnTo>
                  <a:pt x="1190625" y="285750"/>
                </a:lnTo>
                <a:lnTo>
                  <a:pt x="1485900" y="285750"/>
                </a:lnTo>
                <a:lnTo>
                  <a:pt x="895350" y="885825"/>
                </a:lnTo>
                <a:lnTo>
                  <a:pt x="1190625" y="1190625"/>
                </a:lnTo>
                <a:lnTo>
                  <a:pt x="895350" y="1485900"/>
                </a:lnTo>
                <a:lnTo>
                  <a:pt x="600075" y="1181100"/>
                </a:lnTo>
                <a:lnTo>
                  <a:pt x="295275" y="1485900"/>
                </a:lnTo>
                <a:lnTo>
                  <a:pt x="0" y="1190625"/>
                </a:lnTo>
                <a:lnTo>
                  <a:pt x="295275" y="885825"/>
                </a:lnTo>
                <a:lnTo>
                  <a:pt x="0" y="59055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42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8400" y="164575"/>
                <a:ext cx="7187200" cy="376369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Work out the area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of each polygon.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For each polygon record the number of dots on its perimeter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 and the number of dots in its interior (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).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(Be careful: you must ensure that a dot on an edge really is on the edge – check using gradients.)</a:t>
                </a:r>
              </a:p>
              <a:p>
                <a:pPr>
                  <a:spcAft>
                    <a:spcPts val="600"/>
                  </a:spcAft>
                </a:pPr>
                <a:r>
                  <a:rPr lang="en-GB" sz="1600" dirty="0">
                    <a:latin typeface="Comic Sans MS" panose="030F0702030302020204" pitchFamily="66" charset="0"/>
                  </a:rPr>
                  <a:t>Record these values in a table.  Pick a polygon and move one or more of its vertices and see what happens to these values.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See if you can find a relationship between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(You may wish to draw more polygons to obtain more data.)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8400" y="164575"/>
                <a:ext cx="7187200" cy="3763690"/>
              </a:xfrm>
              <a:blipFill rotWithShape="1">
                <a:blip r:embed="rId2"/>
                <a:stretch>
                  <a:fillRect l="-254" t="-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5221585"/>
                  </p:ext>
                </p:extLst>
              </p:nvPr>
            </p:nvGraphicFramePr>
            <p:xfrm>
              <a:off x="968030" y="3044950"/>
              <a:ext cx="7207940" cy="3545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198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</a:t>
                          </a: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E</a:t>
                          </a: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5221585"/>
                  </p:ext>
                </p:extLst>
              </p:nvPr>
            </p:nvGraphicFramePr>
            <p:xfrm>
              <a:off x="968030" y="3044950"/>
              <a:ext cx="7207940" cy="3545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1985"/>
                    <a:gridCol w="1801985"/>
                    <a:gridCol w="1801985"/>
                    <a:gridCol w="1801985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1053" r="-200678" b="-51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053" r="-100000" b="-51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1053" r="-339" b="-51368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157377" r="-200678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57377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157377" r="-339" b="-7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257377" r="-200678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257377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257377" r="-339" b="-6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357377" r="-200678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357377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357377" r="-339" b="-5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D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457377" r="-200678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457377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457377" r="-339" b="-4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E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566667" r="-200678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566667" r="-100000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566667" r="-339" b="-306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Rectangle 1"/>
          <p:cNvSpPr/>
          <p:nvPr/>
        </p:nvSpPr>
        <p:spPr>
          <a:xfrm>
            <a:off x="3123210" y="36694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121329" y="406530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949985" y="36694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741135" y="36694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936229" y="406530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39254" y="406530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44985" y="4427500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971760" y="4427500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62910" y="4427500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131229" y="481145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946129" y="481145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749154" y="4811459"/>
            <a:ext cx="1068780" cy="249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3154885" y="51617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4981660" y="51617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772810" y="5161775"/>
            <a:ext cx="1068780" cy="2493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63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1" name="Group 690"/>
          <p:cNvGrpSpPr/>
          <p:nvPr/>
        </p:nvGrpSpPr>
        <p:grpSpPr>
          <a:xfrm>
            <a:off x="1576410" y="663840"/>
            <a:ext cx="5991181" cy="4809761"/>
            <a:chOff x="885120" y="1431940"/>
            <a:chExt cx="5991181" cy="4809761"/>
          </a:xfrm>
        </p:grpSpPr>
        <p:grpSp>
          <p:nvGrpSpPr>
            <p:cNvPr id="48" name="Group 47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5" name="Oval 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l 6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358" name="Oval 3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Oval 3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Oval 3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2" name="Oval 3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3" name="Oval 3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4" name="Oval 3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Oval 3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Oval 3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Oval 3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9" name="Oval 3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0" name="Oval 3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1" name="Oval 3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Oval 3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4" name="Oval 3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5" name="Oval 3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6" name="Oval 3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7" name="Oval 3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1" name="Group 380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382" name="Oval 38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3" name="Oval 38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Oval 38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6" name="Oval 38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Oval 38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Oval 38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Oval 38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1" name="Oval 39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2" name="Oval 39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3" name="Oval 39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Oval 39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Oval 39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7" name="Oval 39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8" name="Oval 39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9" name="Oval 39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0" name="Oval 39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1" name="Oval 40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3" name="Group 402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404" name="Oval 40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5" name="Oval 40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6" name="Oval 40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7" name="Oval 40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8" name="Oval 40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9" name="Oval 40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0" name="Oval 40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1" name="Oval 41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2" name="Oval 41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3" name="Oval 41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Oval 41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Oval 41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6" name="Oval 41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7" name="Oval 41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9" name="Oval 41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Oval 41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Oval 42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Oval 42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Oval 42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25" name="Group 424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426" name="Oval 42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Oval 42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8" name="Oval 42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9" name="Oval 42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1" name="Oval 43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2" name="Oval 43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Oval 43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4" name="Oval 43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5" name="Oval 43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7" name="Oval 43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Oval 43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9" name="Oval 43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0" name="Oval 43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1" name="Oval 44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Oval 44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Oval 44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Oval 44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6" name="Oval 44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7" name="Group 44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Oval 44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Oval 44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Oval 45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Oval 45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3" name="Oval 45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5" name="Oval 45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Oval 45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Oval 45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Oval 45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Oval 45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1" name="Oval 46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Oval 46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Oval 46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Oval 46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Oval 46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Oval 46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7" name="Oval 46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Oval 46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9" name="Group 468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470" name="Oval 4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Oval 4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Oval 4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Oval 4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4" name="Oval 4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Oval 4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6" name="Oval 4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7" name="Oval 4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8" name="Oval 4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9" name="Oval 4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0" name="Oval 4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1" name="Oval 4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2" name="Oval 4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3" name="Oval 4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4" name="Oval 4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5" name="Oval 4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Oval 4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Oval 4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8" name="Oval 4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9" name="Oval 4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0" name="Oval 4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1" name="Group 490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492" name="Oval 49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Oval 49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4" name="Oval 49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5" name="Oval 49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6" name="Oval 49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7" name="Oval 49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Oval 49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9" name="Oval 49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0" name="Oval 49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1" name="Oval 50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2" name="Oval 50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3" name="Oval 50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Oval 50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Oval 50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6" name="Oval 50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Oval 50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Oval 50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Oval 50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Oval 50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Oval 51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2" name="Oval 51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13" name="Group 512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514" name="Oval 51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Oval 51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Oval 51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7" name="Oval 51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8" name="Oval 51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9" name="Oval 51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0" name="Oval 51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Oval 52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Oval 52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Oval 52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4" name="Oval 52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5" name="Oval 52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6" name="Oval 52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7" name="Oval 52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8" name="Oval 52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9" name="Oval 52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0" name="Oval 52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1" name="Oval 53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2" name="Oval 53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3" name="Oval 53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4" name="Oval 53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35" name="Group 534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536" name="Oval 53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7" name="Oval 53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8" name="Oval 53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9" name="Oval 53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Oval 53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1" name="Oval 54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2" name="Oval 54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3" name="Oval 54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4" name="Oval 54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5" name="Oval 54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6" name="Oval 54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7" name="Oval 54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8" name="Oval 54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9" name="Oval 54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0" name="Oval 54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1" name="Oval 55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2" name="Oval 55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3" name="Oval 55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4" name="Oval 55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5" name="Oval 55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6" name="Oval 55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57" name="Group 556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558" name="Oval 5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9" name="Oval 5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0" name="Oval 5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1" name="Oval 5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2" name="Oval 5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3" name="Oval 5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4" name="Oval 5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5" name="Oval 5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6" name="Oval 5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7" name="Oval 5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8" name="Oval 5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9" name="Oval 5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Oval 5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1" name="Oval 5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2" name="Oval 5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3" name="Oval 5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4" name="Oval 5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5" name="Oval 5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6" name="Oval 5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7" name="Oval 5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8" name="Oval 5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79" name="Group 578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580" name="Oval 57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1" name="Oval 58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2" name="Oval 58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3" name="Oval 58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4" name="Oval 58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5" name="Oval 58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6" name="Oval 58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7" name="Oval 58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8" name="Oval 58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9" name="Oval 58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0" name="Oval 58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1" name="Oval 59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2" name="Oval 59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3" name="Oval 59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4" name="Oval 59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Oval 59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6" name="Oval 59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7" name="Oval 59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8" name="Oval 59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9" name="Oval 59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0" name="Oval 59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01" name="Group 600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602" name="Oval 6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3" name="Oval 6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4" name="Oval 6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5" name="Oval 6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6" name="Oval 6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7" name="Oval 6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8" name="Oval 6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9" name="Oval 6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0" name="Oval 6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1" name="Oval 6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2" name="Oval 6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Oval 6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4" name="Oval 6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5" name="Oval 6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6" name="Oval 6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7" name="Oval 6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8" name="Oval 6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9" name="Oval 6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0" name="Oval 6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1" name="Oval 6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2" name="Oval 6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23" name="Group 622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624" name="Oval 62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5" name="Oval 62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6" name="Oval 62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7" name="Oval 62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8" name="Oval 62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9" name="Oval 62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0" name="Oval 62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1" name="Oval 63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2" name="Oval 63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3" name="Oval 63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4" name="Oval 63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5" name="Oval 63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6" name="Oval 63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7" name="Oval 63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8" name="Oval 63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9" name="Oval 63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0" name="Oval 63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1" name="Oval 64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2" name="Oval 64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3" name="Oval 64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4" name="Oval 64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45" name="Group 644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646" name="Oval 64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7" name="Oval 64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8" name="Oval 64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9" name="Oval 64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0" name="Oval 64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1" name="Oval 65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2" name="Oval 65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3" name="Oval 65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4" name="Oval 65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5" name="Oval 65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6" name="Oval 65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7" name="Oval 65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8" name="Oval 65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9" name="Oval 65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0" name="Oval 65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1" name="Oval 66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2" name="Oval 66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3" name="Oval 66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4" name="Oval 66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5" name="Oval 66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6" name="Oval 66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67" name="Group 66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668" name="Oval 66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9" name="Oval 66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0" name="Oval 66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1" name="Oval 67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2" name="Oval 67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3" name="Oval 67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4" name="Oval 67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5" name="Oval 67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6" name="Oval 67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7" name="Oval 67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8" name="Oval 67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9" name="Oval 67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0" name="Oval 67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1" name="Oval 68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2" name="Oval 68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3" name="Oval 68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4" name="Oval 68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5" name="Oval 68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6" name="Oval 68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7" name="Oval 68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8" name="Oval 68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" name="Isosceles Triangle 1"/>
          <p:cNvSpPr/>
          <p:nvPr/>
        </p:nvSpPr>
        <p:spPr>
          <a:xfrm>
            <a:off x="1591350" y="984447"/>
            <a:ext cx="298066" cy="29776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>
            <a:off x="1591351" y="1579953"/>
            <a:ext cx="596129" cy="29775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Isosceles Triangle 3"/>
          <p:cNvSpPr/>
          <p:nvPr/>
        </p:nvSpPr>
        <p:spPr>
          <a:xfrm>
            <a:off x="1591350" y="2175469"/>
            <a:ext cx="894195" cy="29774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353206" y="894270"/>
                <a:ext cx="2578591" cy="4834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=3,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894270"/>
                <a:ext cx="2578591" cy="483466"/>
              </a:xfrm>
              <a:prstGeom prst="rect">
                <a:avLst/>
              </a:prstGeom>
              <a:blipFill rotWithShape="1">
                <a:blip r:embed="rId2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9" name="TextBox 688"/>
              <p:cNvSpPr txBox="1"/>
              <p:nvPr/>
            </p:nvSpPr>
            <p:spPr>
              <a:xfrm>
                <a:off x="3353206" y="1542296"/>
                <a:ext cx="2609048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=4,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89" name="TextBox 6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1542296"/>
                <a:ext cx="2609048" cy="39319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0" name="TextBox 689"/>
              <p:cNvSpPr txBox="1"/>
              <p:nvPr/>
            </p:nvSpPr>
            <p:spPr>
              <a:xfrm>
                <a:off x="3353206" y="2100047"/>
                <a:ext cx="2578591" cy="4840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=5,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0" name="TextBox 6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2100047"/>
                <a:ext cx="2578591" cy="484043"/>
              </a:xfrm>
              <a:prstGeom prst="rect">
                <a:avLst/>
              </a:prstGeom>
              <a:blipFill rotWithShape="1">
                <a:blip r:embed="rId4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47450" y="2968140"/>
            <a:ext cx="86027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We can see that this trend will continue and deduce that as the number of dots on the perimeter increases by one the area increases by one half.</a:t>
            </a:r>
          </a:p>
        </p:txBody>
      </p:sp>
      <p:sp>
        <p:nvSpPr>
          <p:cNvPr id="692" name="TextBox 691"/>
          <p:cNvSpPr txBox="1"/>
          <p:nvPr/>
        </p:nvSpPr>
        <p:spPr>
          <a:xfrm>
            <a:off x="347450" y="354990"/>
            <a:ext cx="86027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Let’s look at how the area changes with the number of dots on the perimeter.</a:t>
            </a:r>
          </a:p>
        </p:txBody>
      </p:sp>
    </p:spTree>
    <p:extLst>
      <p:ext uri="{BB962C8B-B14F-4D97-AF65-F5344CB8AC3E}">
        <p14:creationId xmlns:p14="http://schemas.microsoft.com/office/powerpoint/2010/main" val="386102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6" grpId="0" animBg="1"/>
      <p:bldP spid="689" grpId="0" animBg="1"/>
      <p:bldP spid="690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1" name="Group 690"/>
          <p:cNvGrpSpPr/>
          <p:nvPr/>
        </p:nvGrpSpPr>
        <p:grpSpPr>
          <a:xfrm>
            <a:off x="1576410" y="663840"/>
            <a:ext cx="5991181" cy="4809761"/>
            <a:chOff x="885120" y="1431940"/>
            <a:chExt cx="5991181" cy="4809761"/>
          </a:xfrm>
        </p:grpSpPr>
        <p:grpSp>
          <p:nvGrpSpPr>
            <p:cNvPr id="48" name="Group 47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5" name="Oval 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l 6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358" name="Oval 3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Oval 3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Oval 3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2" name="Oval 3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3" name="Oval 3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4" name="Oval 3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Oval 3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Oval 3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Oval 3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9" name="Oval 3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0" name="Oval 3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1" name="Oval 3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Oval 3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4" name="Oval 3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5" name="Oval 3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6" name="Oval 3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7" name="Oval 3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1" name="Group 380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382" name="Oval 38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3" name="Oval 38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Oval 38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6" name="Oval 38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Oval 38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Oval 38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Oval 38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1" name="Oval 39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2" name="Oval 39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3" name="Oval 39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Oval 39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Oval 39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7" name="Oval 39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8" name="Oval 39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9" name="Oval 39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0" name="Oval 39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1" name="Oval 40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3" name="Group 402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404" name="Oval 40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5" name="Oval 40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6" name="Oval 40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7" name="Oval 40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8" name="Oval 40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9" name="Oval 40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0" name="Oval 40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1" name="Oval 41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2" name="Oval 41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3" name="Oval 41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Oval 41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Oval 41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6" name="Oval 41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7" name="Oval 41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9" name="Oval 41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Oval 41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Oval 42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Oval 42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Oval 42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25" name="Group 424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426" name="Oval 42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Oval 42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8" name="Oval 42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9" name="Oval 42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1" name="Oval 43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2" name="Oval 43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Oval 43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4" name="Oval 43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5" name="Oval 43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7" name="Oval 43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Oval 43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9" name="Oval 43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0" name="Oval 43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1" name="Oval 44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Oval 44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Oval 44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Oval 44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6" name="Oval 44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7" name="Group 44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Oval 44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Oval 44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Oval 45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Oval 45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3" name="Oval 45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5" name="Oval 45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Oval 45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Oval 45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Oval 45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Oval 45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1" name="Oval 46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Oval 46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Oval 46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Oval 46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Oval 46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Oval 46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7" name="Oval 46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Oval 46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9" name="Group 468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470" name="Oval 4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Oval 4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Oval 4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Oval 4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4" name="Oval 4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Oval 4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6" name="Oval 4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7" name="Oval 4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8" name="Oval 4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9" name="Oval 4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0" name="Oval 4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1" name="Oval 4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2" name="Oval 4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3" name="Oval 4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4" name="Oval 4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5" name="Oval 4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Oval 4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Oval 4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8" name="Oval 4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9" name="Oval 4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0" name="Oval 4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1" name="Group 490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492" name="Oval 49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Oval 49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4" name="Oval 49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5" name="Oval 49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6" name="Oval 49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7" name="Oval 49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Oval 49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9" name="Oval 49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0" name="Oval 49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1" name="Oval 50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2" name="Oval 50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3" name="Oval 50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Oval 50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Oval 50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6" name="Oval 50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Oval 50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Oval 50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Oval 50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Oval 50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Oval 51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2" name="Oval 51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13" name="Group 512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514" name="Oval 51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Oval 51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Oval 51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7" name="Oval 51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8" name="Oval 51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9" name="Oval 51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0" name="Oval 51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Oval 52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Oval 52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Oval 52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4" name="Oval 52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5" name="Oval 52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6" name="Oval 52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7" name="Oval 52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8" name="Oval 52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9" name="Oval 52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0" name="Oval 52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1" name="Oval 53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2" name="Oval 53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3" name="Oval 53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4" name="Oval 53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35" name="Group 534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536" name="Oval 53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7" name="Oval 53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8" name="Oval 53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9" name="Oval 53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Oval 53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1" name="Oval 54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2" name="Oval 54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3" name="Oval 54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4" name="Oval 54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5" name="Oval 54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6" name="Oval 54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7" name="Oval 54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8" name="Oval 54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9" name="Oval 54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0" name="Oval 54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1" name="Oval 55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2" name="Oval 55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3" name="Oval 55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4" name="Oval 55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5" name="Oval 55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6" name="Oval 55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57" name="Group 556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558" name="Oval 5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9" name="Oval 5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0" name="Oval 5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1" name="Oval 5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2" name="Oval 5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3" name="Oval 5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4" name="Oval 5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5" name="Oval 5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6" name="Oval 5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7" name="Oval 5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8" name="Oval 5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9" name="Oval 5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Oval 5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1" name="Oval 5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2" name="Oval 5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3" name="Oval 5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4" name="Oval 5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5" name="Oval 5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6" name="Oval 5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7" name="Oval 5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8" name="Oval 5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79" name="Group 578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580" name="Oval 57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1" name="Oval 58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2" name="Oval 58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3" name="Oval 58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4" name="Oval 58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5" name="Oval 58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6" name="Oval 58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7" name="Oval 58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8" name="Oval 58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9" name="Oval 58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0" name="Oval 58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1" name="Oval 59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2" name="Oval 59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3" name="Oval 59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4" name="Oval 59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Oval 59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6" name="Oval 59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7" name="Oval 59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8" name="Oval 59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9" name="Oval 59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0" name="Oval 59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01" name="Group 600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602" name="Oval 6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3" name="Oval 6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4" name="Oval 6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5" name="Oval 6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6" name="Oval 6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7" name="Oval 6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8" name="Oval 6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9" name="Oval 6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0" name="Oval 6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1" name="Oval 6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2" name="Oval 6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Oval 6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4" name="Oval 6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5" name="Oval 6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6" name="Oval 6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7" name="Oval 6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8" name="Oval 6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9" name="Oval 6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0" name="Oval 6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1" name="Oval 6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2" name="Oval 6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23" name="Group 622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624" name="Oval 62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5" name="Oval 62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6" name="Oval 62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7" name="Oval 62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8" name="Oval 62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9" name="Oval 62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0" name="Oval 62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1" name="Oval 63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2" name="Oval 63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3" name="Oval 63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4" name="Oval 63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5" name="Oval 63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6" name="Oval 63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7" name="Oval 63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8" name="Oval 63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9" name="Oval 63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0" name="Oval 63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1" name="Oval 64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2" name="Oval 64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3" name="Oval 64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4" name="Oval 64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45" name="Group 644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646" name="Oval 64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7" name="Oval 64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8" name="Oval 64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9" name="Oval 64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0" name="Oval 64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1" name="Oval 65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2" name="Oval 65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3" name="Oval 65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4" name="Oval 65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5" name="Oval 65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6" name="Oval 65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7" name="Oval 65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8" name="Oval 65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9" name="Oval 65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0" name="Oval 65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1" name="Oval 66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2" name="Oval 66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3" name="Oval 66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4" name="Oval 66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5" name="Oval 66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6" name="Oval 66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67" name="Group 66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668" name="Oval 66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9" name="Oval 66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0" name="Oval 66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1" name="Oval 67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2" name="Oval 67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3" name="Oval 67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4" name="Oval 67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5" name="Oval 67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6" name="Oval 67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7" name="Oval 67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8" name="Oval 67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9" name="Oval 67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0" name="Oval 67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1" name="Oval 68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2" name="Oval 68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3" name="Oval 68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4" name="Oval 68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5" name="Oval 68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6" name="Oval 68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7" name="Oval 68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8" name="Oval 68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353206" y="1086295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1086295"/>
                <a:ext cx="2609048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9" name="TextBox 688"/>
              <p:cNvSpPr txBox="1"/>
              <p:nvPr/>
            </p:nvSpPr>
            <p:spPr>
              <a:xfrm>
                <a:off x="3353206" y="1961005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=3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89" name="TextBox 6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1961005"/>
                <a:ext cx="2609048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0" name="TextBox 689"/>
              <p:cNvSpPr txBox="1"/>
              <p:nvPr/>
            </p:nvSpPr>
            <p:spPr>
              <a:xfrm>
                <a:off x="3353206" y="2891330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=4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0" name="TextBox 6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206" y="2891330"/>
                <a:ext cx="2609048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47450" y="3774645"/>
            <a:ext cx="86027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We can see that this trend will continue and deduce that as the number of dots in the interior increases by one the area increases by one.</a:t>
            </a:r>
          </a:p>
        </p:txBody>
      </p:sp>
      <p:sp>
        <p:nvSpPr>
          <p:cNvPr id="693" name="TextBox 692"/>
          <p:cNvSpPr txBox="1"/>
          <p:nvPr/>
        </p:nvSpPr>
        <p:spPr>
          <a:xfrm>
            <a:off x="347450" y="356600"/>
            <a:ext cx="86027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Let’s now look at how the area changes with the number of dots in the interior.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91350" y="984447"/>
            <a:ext cx="298066" cy="6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1584251" y="1871330"/>
            <a:ext cx="606056" cy="611993"/>
          </a:xfrm>
          <a:custGeom>
            <a:avLst/>
            <a:gdLst>
              <a:gd name="connsiteX0" fmla="*/ 0 w 606056"/>
              <a:gd name="connsiteY0" fmla="*/ 0 h 606056"/>
              <a:gd name="connsiteX1" fmla="*/ 308344 w 606056"/>
              <a:gd name="connsiteY1" fmla="*/ 0 h 606056"/>
              <a:gd name="connsiteX2" fmla="*/ 606056 w 606056"/>
              <a:gd name="connsiteY2" fmla="*/ 308344 h 606056"/>
              <a:gd name="connsiteX3" fmla="*/ 308344 w 606056"/>
              <a:gd name="connsiteY3" fmla="*/ 606056 h 606056"/>
              <a:gd name="connsiteX4" fmla="*/ 21265 w 606056"/>
              <a:gd name="connsiteY4" fmla="*/ 606056 h 606056"/>
              <a:gd name="connsiteX5" fmla="*/ 0 w 606056"/>
              <a:gd name="connsiteY5" fmla="*/ 0 h 606056"/>
              <a:gd name="connsiteX0" fmla="*/ 0 w 606056"/>
              <a:gd name="connsiteY0" fmla="*/ 0 h 606056"/>
              <a:gd name="connsiteX1" fmla="*/ 308344 w 606056"/>
              <a:gd name="connsiteY1" fmla="*/ 0 h 606056"/>
              <a:gd name="connsiteX2" fmla="*/ 606056 w 606056"/>
              <a:gd name="connsiteY2" fmla="*/ 308344 h 606056"/>
              <a:gd name="connsiteX3" fmla="*/ 308344 w 606056"/>
              <a:gd name="connsiteY3" fmla="*/ 606056 h 606056"/>
              <a:gd name="connsiteX4" fmla="*/ 3453 w 606056"/>
              <a:gd name="connsiteY4" fmla="*/ 600118 h 606056"/>
              <a:gd name="connsiteX5" fmla="*/ 0 w 606056"/>
              <a:gd name="connsiteY5" fmla="*/ 0 h 606056"/>
              <a:gd name="connsiteX0" fmla="*/ 0 w 606056"/>
              <a:gd name="connsiteY0" fmla="*/ 0 h 611993"/>
              <a:gd name="connsiteX1" fmla="*/ 308344 w 606056"/>
              <a:gd name="connsiteY1" fmla="*/ 0 h 611993"/>
              <a:gd name="connsiteX2" fmla="*/ 606056 w 606056"/>
              <a:gd name="connsiteY2" fmla="*/ 308344 h 611993"/>
              <a:gd name="connsiteX3" fmla="*/ 308344 w 606056"/>
              <a:gd name="connsiteY3" fmla="*/ 606056 h 611993"/>
              <a:gd name="connsiteX4" fmla="*/ 3453 w 606056"/>
              <a:gd name="connsiteY4" fmla="*/ 611993 h 611993"/>
              <a:gd name="connsiteX5" fmla="*/ 0 w 606056"/>
              <a:gd name="connsiteY5" fmla="*/ 0 h 61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6056" h="611993">
                <a:moveTo>
                  <a:pt x="0" y="0"/>
                </a:moveTo>
                <a:lnTo>
                  <a:pt x="308344" y="0"/>
                </a:lnTo>
                <a:lnTo>
                  <a:pt x="606056" y="308344"/>
                </a:lnTo>
                <a:lnTo>
                  <a:pt x="308344" y="606056"/>
                </a:lnTo>
                <a:lnTo>
                  <a:pt x="3453" y="611993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1591294" y="2766951"/>
            <a:ext cx="896587" cy="599704"/>
          </a:xfrm>
          <a:custGeom>
            <a:avLst/>
            <a:gdLst>
              <a:gd name="connsiteX0" fmla="*/ 0 w 896587"/>
              <a:gd name="connsiteY0" fmla="*/ 0 h 599704"/>
              <a:gd name="connsiteX1" fmla="*/ 308758 w 896587"/>
              <a:gd name="connsiteY1" fmla="*/ 0 h 599704"/>
              <a:gd name="connsiteX2" fmla="*/ 896587 w 896587"/>
              <a:gd name="connsiteY2" fmla="*/ 302820 h 599704"/>
              <a:gd name="connsiteX3" fmla="*/ 302820 w 896587"/>
              <a:gd name="connsiteY3" fmla="*/ 599704 h 599704"/>
              <a:gd name="connsiteX4" fmla="*/ 0 w 896587"/>
              <a:gd name="connsiteY4" fmla="*/ 599704 h 599704"/>
              <a:gd name="connsiteX5" fmla="*/ 0 w 896587"/>
              <a:gd name="connsiteY5" fmla="*/ 0 h 59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6587" h="599704">
                <a:moveTo>
                  <a:pt x="0" y="0"/>
                </a:moveTo>
                <a:lnTo>
                  <a:pt x="308758" y="0"/>
                </a:lnTo>
                <a:lnTo>
                  <a:pt x="896587" y="302820"/>
                </a:lnTo>
                <a:lnTo>
                  <a:pt x="302820" y="599704"/>
                </a:lnTo>
                <a:lnTo>
                  <a:pt x="0" y="599704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4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689" grpId="0" animBg="1"/>
      <p:bldP spid="690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1" name="Group 690"/>
          <p:cNvGrpSpPr/>
          <p:nvPr/>
        </p:nvGrpSpPr>
        <p:grpSpPr>
          <a:xfrm>
            <a:off x="1576410" y="663840"/>
            <a:ext cx="5991181" cy="4809761"/>
            <a:chOff x="885120" y="1431940"/>
            <a:chExt cx="5991181" cy="4809761"/>
          </a:xfrm>
        </p:grpSpPr>
        <p:grpSp>
          <p:nvGrpSpPr>
            <p:cNvPr id="48" name="Group 47"/>
            <p:cNvGrpSpPr/>
            <p:nvPr/>
          </p:nvGrpSpPr>
          <p:grpSpPr>
            <a:xfrm flipV="1">
              <a:off x="885120" y="1431940"/>
              <a:ext cx="5991181" cy="45719"/>
              <a:chOff x="885120" y="1431940"/>
              <a:chExt cx="7333525" cy="36583"/>
            </a:xfrm>
          </p:grpSpPr>
          <p:sp>
            <p:nvSpPr>
              <p:cNvPr id="5" name="Oval 4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5120" y="1729693"/>
              <a:ext cx="5991181" cy="45719"/>
              <a:chOff x="885120" y="1431940"/>
              <a:chExt cx="7333525" cy="36583"/>
            </a:xfrm>
          </p:grpSpPr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l 6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885121" y="6195982"/>
              <a:ext cx="5991180" cy="45719"/>
              <a:chOff x="885120" y="1431940"/>
              <a:chExt cx="7333525" cy="36583"/>
            </a:xfrm>
          </p:grpSpPr>
          <p:sp>
            <p:nvSpPr>
              <p:cNvPr id="358" name="Oval 3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Oval 3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Oval 3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2" name="Oval 3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3" name="Oval 3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4" name="Oval 3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Oval 3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Oval 3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Oval 3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9" name="Oval 3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0" name="Oval 3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1" name="Oval 3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Oval 3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4" name="Oval 3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5" name="Oval 3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6" name="Oval 3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7" name="Oval 3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1" name="Group 380"/>
            <p:cNvGrpSpPr/>
            <p:nvPr/>
          </p:nvGrpSpPr>
          <p:grpSpPr>
            <a:xfrm>
              <a:off x="885120" y="2027446"/>
              <a:ext cx="5991181" cy="45719"/>
              <a:chOff x="885120" y="1431940"/>
              <a:chExt cx="7333525" cy="36583"/>
            </a:xfrm>
          </p:grpSpPr>
          <p:sp>
            <p:nvSpPr>
              <p:cNvPr id="382" name="Oval 38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3" name="Oval 38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Oval 38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6" name="Oval 38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Oval 38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Oval 38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Oval 38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1" name="Oval 39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2" name="Oval 39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3" name="Oval 39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Oval 39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Oval 39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7" name="Oval 39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8" name="Oval 39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9" name="Oval 39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0" name="Oval 39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1" name="Oval 40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3" name="Group 402"/>
            <p:cNvGrpSpPr/>
            <p:nvPr/>
          </p:nvGrpSpPr>
          <p:grpSpPr>
            <a:xfrm>
              <a:off x="885120" y="2325199"/>
              <a:ext cx="5991181" cy="45719"/>
              <a:chOff x="885120" y="1431940"/>
              <a:chExt cx="7333525" cy="36583"/>
            </a:xfrm>
          </p:grpSpPr>
          <p:sp>
            <p:nvSpPr>
              <p:cNvPr id="404" name="Oval 40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5" name="Oval 40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6" name="Oval 40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7" name="Oval 40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8" name="Oval 40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9" name="Oval 40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0" name="Oval 40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1" name="Oval 41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2" name="Oval 41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3" name="Oval 41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Oval 41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Oval 41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6" name="Oval 41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7" name="Oval 41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9" name="Oval 41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Oval 41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Oval 42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Oval 42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Oval 42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25" name="Group 424"/>
            <p:cNvGrpSpPr/>
            <p:nvPr/>
          </p:nvGrpSpPr>
          <p:grpSpPr>
            <a:xfrm>
              <a:off x="885120" y="2622952"/>
              <a:ext cx="5991181" cy="45719"/>
              <a:chOff x="885120" y="1431940"/>
              <a:chExt cx="7333525" cy="36583"/>
            </a:xfrm>
          </p:grpSpPr>
          <p:sp>
            <p:nvSpPr>
              <p:cNvPr id="426" name="Oval 42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Oval 42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8" name="Oval 42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9" name="Oval 42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1" name="Oval 43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2" name="Oval 43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Oval 43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4" name="Oval 43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5" name="Oval 43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7" name="Oval 43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Oval 43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9" name="Oval 43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0" name="Oval 43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1" name="Oval 44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Oval 44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Oval 44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Oval 44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6" name="Oval 44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7" name="Group 446"/>
            <p:cNvGrpSpPr/>
            <p:nvPr/>
          </p:nvGrpSpPr>
          <p:grpSpPr>
            <a:xfrm>
              <a:off x="885120" y="2920705"/>
              <a:ext cx="5991181" cy="45719"/>
              <a:chOff x="885120" y="1431940"/>
              <a:chExt cx="7333525" cy="36583"/>
            </a:xfrm>
          </p:grpSpPr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Oval 44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Oval 44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Oval 45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Oval 45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3" name="Oval 45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5" name="Oval 45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Oval 45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Oval 45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Oval 45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Oval 45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1" name="Oval 46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Oval 46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Oval 46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Oval 46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Oval 46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Oval 46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7" name="Oval 46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Oval 46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9" name="Group 468"/>
            <p:cNvGrpSpPr/>
            <p:nvPr/>
          </p:nvGrpSpPr>
          <p:grpSpPr>
            <a:xfrm>
              <a:off x="885120" y="3218458"/>
              <a:ext cx="5991181" cy="45719"/>
              <a:chOff x="885120" y="1431940"/>
              <a:chExt cx="7333525" cy="36583"/>
            </a:xfrm>
          </p:grpSpPr>
          <p:sp>
            <p:nvSpPr>
              <p:cNvPr id="470" name="Oval 46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Oval 47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Oval 47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Oval 47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4" name="Oval 47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Oval 47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6" name="Oval 47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7" name="Oval 47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8" name="Oval 47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9" name="Oval 47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0" name="Oval 47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1" name="Oval 48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2" name="Oval 48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3" name="Oval 48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4" name="Oval 48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5" name="Oval 48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Oval 48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Oval 48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8" name="Oval 48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9" name="Oval 48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0" name="Oval 48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1" name="Group 490"/>
            <p:cNvGrpSpPr/>
            <p:nvPr/>
          </p:nvGrpSpPr>
          <p:grpSpPr>
            <a:xfrm>
              <a:off x="885120" y="3516211"/>
              <a:ext cx="5991181" cy="45719"/>
              <a:chOff x="885120" y="1431940"/>
              <a:chExt cx="7333525" cy="36583"/>
            </a:xfrm>
          </p:grpSpPr>
          <p:sp>
            <p:nvSpPr>
              <p:cNvPr id="492" name="Oval 49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Oval 49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4" name="Oval 49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5" name="Oval 49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6" name="Oval 49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7" name="Oval 49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Oval 49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9" name="Oval 49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0" name="Oval 49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1" name="Oval 50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2" name="Oval 50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3" name="Oval 50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Oval 50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Oval 50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6" name="Oval 50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Oval 50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Oval 50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Oval 50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Oval 50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Oval 51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2" name="Oval 51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13" name="Group 512"/>
            <p:cNvGrpSpPr/>
            <p:nvPr/>
          </p:nvGrpSpPr>
          <p:grpSpPr>
            <a:xfrm>
              <a:off x="885120" y="3813964"/>
              <a:ext cx="5991181" cy="45719"/>
              <a:chOff x="885120" y="1431940"/>
              <a:chExt cx="7333525" cy="36583"/>
            </a:xfrm>
          </p:grpSpPr>
          <p:sp>
            <p:nvSpPr>
              <p:cNvPr id="514" name="Oval 51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Oval 51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Oval 51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7" name="Oval 51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8" name="Oval 51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9" name="Oval 51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0" name="Oval 51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Oval 52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Oval 52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Oval 52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4" name="Oval 52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5" name="Oval 52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6" name="Oval 52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7" name="Oval 52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8" name="Oval 52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9" name="Oval 52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0" name="Oval 52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1" name="Oval 53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2" name="Oval 53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3" name="Oval 53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4" name="Oval 53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35" name="Group 534"/>
            <p:cNvGrpSpPr/>
            <p:nvPr/>
          </p:nvGrpSpPr>
          <p:grpSpPr>
            <a:xfrm>
              <a:off x="885120" y="4111717"/>
              <a:ext cx="5991181" cy="45719"/>
              <a:chOff x="885120" y="1431940"/>
              <a:chExt cx="7333525" cy="36583"/>
            </a:xfrm>
          </p:grpSpPr>
          <p:sp>
            <p:nvSpPr>
              <p:cNvPr id="536" name="Oval 53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7" name="Oval 53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8" name="Oval 53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9" name="Oval 53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Oval 53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1" name="Oval 54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2" name="Oval 54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3" name="Oval 54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4" name="Oval 54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5" name="Oval 54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6" name="Oval 54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7" name="Oval 54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8" name="Oval 54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9" name="Oval 54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0" name="Oval 54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1" name="Oval 55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2" name="Oval 55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3" name="Oval 55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4" name="Oval 55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5" name="Oval 55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6" name="Oval 55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57" name="Group 556"/>
            <p:cNvGrpSpPr/>
            <p:nvPr/>
          </p:nvGrpSpPr>
          <p:grpSpPr>
            <a:xfrm>
              <a:off x="885120" y="4409470"/>
              <a:ext cx="5991181" cy="45719"/>
              <a:chOff x="885120" y="1431940"/>
              <a:chExt cx="7333525" cy="36583"/>
            </a:xfrm>
          </p:grpSpPr>
          <p:sp>
            <p:nvSpPr>
              <p:cNvPr id="558" name="Oval 55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9" name="Oval 55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0" name="Oval 55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1" name="Oval 56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2" name="Oval 56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3" name="Oval 56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4" name="Oval 56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5" name="Oval 56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6" name="Oval 56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7" name="Oval 56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8" name="Oval 56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9" name="Oval 56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Oval 56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1" name="Oval 57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2" name="Oval 57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3" name="Oval 57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4" name="Oval 57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5" name="Oval 57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6" name="Oval 57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7" name="Oval 57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8" name="Oval 57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79" name="Group 578"/>
            <p:cNvGrpSpPr/>
            <p:nvPr/>
          </p:nvGrpSpPr>
          <p:grpSpPr>
            <a:xfrm>
              <a:off x="885120" y="4707223"/>
              <a:ext cx="5991181" cy="45719"/>
              <a:chOff x="885120" y="1431940"/>
              <a:chExt cx="7333525" cy="36583"/>
            </a:xfrm>
          </p:grpSpPr>
          <p:sp>
            <p:nvSpPr>
              <p:cNvPr id="580" name="Oval 579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1" name="Oval 580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2" name="Oval 581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3" name="Oval 582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4" name="Oval 583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5" name="Oval 584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6" name="Oval 585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7" name="Oval 586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8" name="Oval 587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9" name="Oval 588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0" name="Oval 589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1" name="Oval 590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2" name="Oval 591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3" name="Oval 592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4" name="Oval 593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Oval 594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6" name="Oval 595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7" name="Oval 596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8" name="Oval 597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9" name="Oval 598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0" name="Oval 599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01" name="Group 600"/>
            <p:cNvGrpSpPr/>
            <p:nvPr/>
          </p:nvGrpSpPr>
          <p:grpSpPr>
            <a:xfrm>
              <a:off x="885120" y="5004976"/>
              <a:ext cx="5991181" cy="45719"/>
              <a:chOff x="885120" y="1431940"/>
              <a:chExt cx="7333525" cy="36583"/>
            </a:xfrm>
          </p:grpSpPr>
          <p:sp>
            <p:nvSpPr>
              <p:cNvPr id="602" name="Oval 601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3" name="Oval 602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4" name="Oval 603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5" name="Oval 604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6" name="Oval 605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7" name="Oval 606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8" name="Oval 607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9" name="Oval 608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0" name="Oval 609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1" name="Oval 610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2" name="Oval 611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Oval 612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4" name="Oval 613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5" name="Oval 614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6" name="Oval 615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7" name="Oval 616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8" name="Oval 617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9" name="Oval 618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0" name="Oval 619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1" name="Oval 620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2" name="Oval 621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23" name="Group 622"/>
            <p:cNvGrpSpPr/>
            <p:nvPr/>
          </p:nvGrpSpPr>
          <p:grpSpPr>
            <a:xfrm>
              <a:off x="885120" y="5302729"/>
              <a:ext cx="5991181" cy="45719"/>
              <a:chOff x="885120" y="1431940"/>
              <a:chExt cx="7333525" cy="36583"/>
            </a:xfrm>
          </p:grpSpPr>
          <p:sp>
            <p:nvSpPr>
              <p:cNvPr id="624" name="Oval 623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5" name="Oval 624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6" name="Oval 625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7" name="Oval 626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8" name="Oval 627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9" name="Oval 628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0" name="Oval 629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1" name="Oval 630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2" name="Oval 631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3" name="Oval 632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4" name="Oval 633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5" name="Oval 634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6" name="Oval 635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7" name="Oval 636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8" name="Oval 637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9" name="Oval 638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0" name="Oval 639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1" name="Oval 640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2" name="Oval 641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3" name="Oval 642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4" name="Oval 643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45" name="Group 644"/>
            <p:cNvGrpSpPr/>
            <p:nvPr/>
          </p:nvGrpSpPr>
          <p:grpSpPr>
            <a:xfrm>
              <a:off x="885120" y="5600482"/>
              <a:ext cx="5991181" cy="45719"/>
              <a:chOff x="885120" y="1431940"/>
              <a:chExt cx="7333525" cy="36583"/>
            </a:xfrm>
          </p:grpSpPr>
          <p:sp>
            <p:nvSpPr>
              <p:cNvPr id="646" name="Oval 645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7" name="Oval 646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8" name="Oval 647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9" name="Oval 648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0" name="Oval 649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1" name="Oval 650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2" name="Oval 651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3" name="Oval 652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4" name="Oval 653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5" name="Oval 654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6" name="Oval 655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7" name="Oval 656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8" name="Oval 657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9" name="Oval 658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0" name="Oval 659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1" name="Oval 660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2" name="Oval 661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3" name="Oval 662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4" name="Oval 663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5" name="Oval 664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6" name="Oval 665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67" name="Group 666"/>
            <p:cNvGrpSpPr/>
            <p:nvPr/>
          </p:nvGrpSpPr>
          <p:grpSpPr>
            <a:xfrm>
              <a:off x="885120" y="5898235"/>
              <a:ext cx="5991181" cy="45719"/>
              <a:chOff x="885120" y="1431940"/>
              <a:chExt cx="7333525" cy="36583"/>
            </a:xfrm>
          </p:grpSpPr>
          <p:sp>
            <p:nvSpPr>
              <p:cNvPr id="668" name="Oval 667"/>
              <p:cNvSpPr>
                <a:spLocks noChangeAspect="1"/>
              </p:cNvSpPr>
              <p:nvPr/>
            </p:nvSpPr>
            <p:spPr>
              <a:xfrm>
                <a:off x="88512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9" name="Oval 668"/>
              <p:cNvSpPr>
                <a:spLocks noChangeAspect="1"/>
              </p:cNvSpPr>
              <p:nvPr/>
            </p:nvSpPr>
            <p:spPr>
              <a:xfrm>
                <a:off x="1249967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0" name="Oval 669"/>
              <p:cNvSpPr>
                <a:spLocks noChangeAspect="1"/>
              </p:cNvSpPr>
              <p:nvPr/>
            </p:nvSpPr>
            <p:spPr>
              <a:xfrm>
                <a:off x="161481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1" name="Oval 670"/>
              <p:cNvSpPr>
                <a:spLocks noChangeAspect="1"/>
              </p:cNvSpPr>
              <p:nvPr/>
            </p:nvSpPr>
            <p:spPr>
              <a:xfrm>
                <a:off x="1979661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2" name="Oval 671"/>
              <p:cNvSpPr>
                <a:spLocks noChangeAspect="1"/>
              </p:cNvSpPr>
              <p:nvPr/>
            </p:nvSpPr>
            <p:spPr>
              <a:xfrm>
                <a:off x="234450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3" name="Oval 672"/>
              <p:cNvSpPr>
                <a:spLocks noChangeAspect="1"/>
              </p:cNvSpPr>
              <p:nvPr/>
            </p:nvSpPr>
            <p:spPr>
              <a:xfrm>
                <a:off x="2709355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4" name="Oval 673"/>
              <p:cNvSpPr>
                <a:spLocks noChangeAspect="1"/>
              </p:cNvSpPr>
              <p:nvPr/>
            </p:nvSpPr>
            <p:spPr>
              <a:xfrm>
                <a:off x="307420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5" name="Oval 674"/>
              <p:cNvSpPr>
                <a:spLocks noChangeAspect="1"/>
              </p:cNvSpPr>
              <p:nvPr/>
            </p:nvSpPr>
            <p:spPr>
              <a:xfrm>
                <a:off x="3439049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6" name="Oval 675"/>
              <p:cNvSpPr>
                <a:spLocks noChangeAspect="1"/>
              </p:cNvSpPr>
              <p:nvPr/>
            </p:nvSpPr>
            <p:spPr>
              <a:xfrm>
                <a:off x="380389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7" name="Oval 676"/>
              <p:cNvSpPr>
                <a:spLocks noChangeAspect="1"/>
              </p:cNvSpPr>
              <p:nvPr/>
            </p:nvSpPr>
            <p:spPr>
              <a:xfrm>
                <a:off x="4168743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8" name="Oval 677"/>
              <p:cNvSpPr>
                <a:spLocks noChangeAspect="1"/>
              </p:cNvSpPr>
              <p:nvPr/>
            </p:nvSpPr>
            <p:spPr>
              <a:xfrm>
                <a:off x="453359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9" name="Oval 678"/>
              <p:cNvSpPr>
                <a:spLocks noChangeAspect="1"/>
              </p:cNvSpPr>
              <p:nvPr/>
            </p:nvSpPr>
            <p:spPr>
              <a:xfrm>
                <a:off x="489843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0" name="Oval 679"/>
              <p:cNvSpPr>
                <a:spLocks noChangeAspect="1"/>
              </p:cNvSpPr>
              <p:nvPr/>
            </p:nvSpPr>
            <p:spPr>
              <a:xfrm>
                <a:off x="526328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1" name="Oval 680"/>
              <p:cNvSpPr>
                <a:spLocks noChangeAspect="1"/>
              </p:cNvSpPr>
              <p:nvPr/>
            </p:nvSpPr>
            <p:spPr>
              <a:xfrm>
                <a:off x="562813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2" name="Oval 681"/>
              <p:cNvSpPr>
                <a:spLocks noChangeAspect="1"/>
              </p:cNvSpPr>
              <p:nvPr/>
            </p:nvSpPr>
            <p:spPr>
              <a:xfrm>
                <a:off x="599298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3" name="Oval 682"/>
              <p:cNvSpPr>
                <a:spLocks noChangeAspect="1"/>
              </p:cNvSpPr>
              <p:nvPr/>
            </p:nvSpPr>
            <p:spPr>
              <a:xfrm>
                <a:off x="6357830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4" name="Oval 683"/>
              <p:cNvSpPr>
                <a:spLocks noChangeAspect="1"/>
              </p:cNvSpPr>
              <p:nvPr/>
            </p:nvSpPr>
            <p:spPr>
              <a:xfrm>
                <a:off x="6722678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5" name="Oval 684"/>
              <p:cNvSpPr>
                <a:spLocks noChangeAspect="1"/>
              </p:cNvSpPr>
              <p:nvPr/>
            </p:nvSpPr>
            <p:spPr>
              <a:xfrm>
                <a:off x="7087526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6" name="Oval 685"/>
              <p:cNvSpPr>
                <a:spLocks noChangeAspect="1"/>
              </p:cNvSpPr>
              <p:nvPr/>
            </p:nvSpPr>
            <p:spPr>
              <a:xfrm>
                <a:off x="7452374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7" name="Oval 686"/>
              <p:cNvSpPr>
                <a:spLocks noChangeAspect="1"/>
              </p:cNvSpPr>
              <p:nvPr/>
            </p:nvSpPr>
            <p:spPr>
              <a:xfrm>
                <a:off x="7817222" y="1431948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8" name="Oval 687"/>
              <p:cNvSpPr>
                <a:spLocks noChangeAspect="1"/>
              </p:cNvSpPr>
              <p:nvPr/>
            </p:nvSpPr>
            <p:spPr>
              <a:xfrm>
                <a:off x="8182070" y="1431940"/>
                <a:ext cx="36575" cy="3657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" name="Isosceles Triangle 1"/>
          <p:cNvSpPr/>
          <p:nvPr/>
        </p:nvSpPr>
        <p:spPr>
          <a:xfrm>
            <a:off x="1591350" y="984447"/>
            <a:ext cx="298066" cy="29776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>
            <a:off x="1591351" y="1579953"/>
            <a:ext cx="596129" cy="29775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Isosceles Triangle 3"/>
          <p:cNvSpPr/>
          <p:nvPr/>
        </p:nvSpPr>
        <p:spPr>
          <a:xfrm>
            <a:off x="1591350" y="2175469"/>
            <a:ext cx="894195" cy="297743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266230" y="894270"/>
                <a:ext cx="2578591" cy="4834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=3,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894270"/>
                <a:ext cx="2578591" cy="483466"/>
              </a:xfrm>
              <a:prstGeom prst="rect">
                <a:avLst/>
              </a:prstGeom>
              <a:blipFill rotWithShape="1">
                <a:blip r:embed="rId2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9" name="TextBox 688"/>
              <p:cNvSpPr txBox="1"/>
              <p:nvPr/>
            </p:nvSpPr>
            <p:spPr>
              <a:xfrm>
                <a:off x="3266230" y="1546615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=4,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89" name="TextBox 6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1546615"/>
                <a:ext cx="2609048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0" name="TextBox 689"/>
              <p:cNvSpPr txBox="1"/>
              <p:nvPr/>
            </p:nvSpPr>
            <p:spPr>
              <a:xfrm>
                <a:off x="3266230" y="2084825"/>
                <a:ext cx="2578591" cy="4840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=5,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0" name="TextBox 6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2084825"/>
                <a:ext cx="2578591" cy="484043"/>
              </a:xfrm>
              <a:prstGeom prst="rect">
                <a:avLst/>
              </a:prstGeom>
              <a:blipFill rotWithShape="1">
                <a:blip r:embed="rId4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2" name="TextBox 691"/>
          <p:cNvSpPr txBox="1"/>
          <p:nvPr/>
        </p:nvSpPr>
        <p:spPr>
          <a:xfrm>
            <a:off x="961930" y="486533"/>
            <a:ext cx="25347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Consolidating results: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4" name="TextBox 693"/>
              <p:cNvSpPr txBox="1"/>
              <p:nvPr/>
            </p:nvSpPr>
            <p:spPr>
              <a:xfrm>
                <a:off x="3266230" y="2891330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4" name="TextBox 6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2891330"/>
                <a:ext cx="2609048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5" name="TextBox 694"/>
              <p:cNvSpPr txBox="1"/>
              <p:nvPr/>
            </p:nvSpPr>
            <p:spPr>
              <a:xfrm>
                <a:off x="3266230" y="3774645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=3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5" name="TextBox 6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3774645"/>
                <a:ext cx="260904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6" name="TextBox 695"/>
              <p:cNvSpPr txBox="1"/>
              <p:nvPr/>
            </p:nvSpPr>
            <p:spPr>
              <a:xfrm>
                <a:off x="3266230" y="4657960"/>
                <a:ext cx="260904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=6, 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=4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96" name="TextBox 6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4657960"/>
                <a:ext cx="2609048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7" name="Rectangle 696"/>
          <p:cNvSpPr/>
          <p:nvPr/>
        </p:nvSpPr>
        <p:spPr>
          <a:xfrm>
            <a:off x="1591350" y="2776115"/>
            <a:ext cx="298066" cy="6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8" name="Freeform 697"/>
          <p:cNvSpPr/>
          <p:nvPr/>
        </p:nvSpPr>
        <p:spPr>
          <a:xfrm>
            <a:off x="1584251" y="3662998"/>
            <a:ext cx="606056" cy="611993"/>
          </a:xfrm>
          <a:custGeom>
            <a:avLst/>
            <a:gdLst>
              <a:gd name="connsiteX0" fmla="*/ 0 w 606056"/>
              <a:gd name="connsiteY0" fmla="*/ 0 h 606056"/>
              <a:gd name="connsiteX1" fmla="*/ 308344 w 606056"/>
              <a:gd name="connsiteY1" fmla="*/ 0 h 606056"/>
              <a:gd name="connsiteX2" fmla="*/ 606056 w 606056"/>
              <a:gd name="connsiteY2" fmla="*/ 308344 h 606056"/>
              <a:gd name="connsiteX3" fmla="*/ 308344 w 606056"/>
              <a:gd name="connsiteY3" fmla="*/ 606056 h 606056"/>
              <a:gd name="connsiteX4" fmla="*/ 21265 w 606056"/>
              <a:gd name="connsiteY4" fmla="*/ 606056 h 606056"/>
              <a:gd name="connsiteX5" fmla="*/ 0 w 606056"/>
              <a:gd name="connsiteY5" fmla="*/ 0 h 606056"/>
              <a:gd name="connsiteX0" fmla="*/ 0 w 606056"/>
              <a:gd name="connsiteY0" fmla="*/ 0 h 606056"/>
              <a:gd name="connsiteX1" fmla="*/ 308344 w 606056"/>
              <a:gd name="connsiteY1" fmla="*/ 0 h 606056"/>
              <a:gd name="connsiteX2" fmla="*/ 606056 w 606056"/>
              <a:gd name="connsiteY2" fmla="*/ 308344 h 606056"/>
              <a:gd name="connsiteX3" fmla="*/ 308344 w 606056"/>
              <a:gd name="connsiteY3" fmla="*/ 606056 h 606056"/>
              <a:gd name="connsiteX4" fmla="*/ 3453 w 606056"/>
              <a:gd name="connsiteY4" fmla="*/ 600118 h 606056"/>
              <a:gd name="connsiteX5" fmla="*/ 0 w 606056"/>
              <a:gd name="connsiteY5" fmla="*/ 0 h 606056"/>
              <a:gd name="connsiteX0" fmla="*/ 0 w 606056"/>
              <a:gd name="connsiteY0" fmla="*/ 0 h 611993"/>
              <a:gd name="connsiteX1" fmla="*/ 308344 w 606056"/>
              <a:gd name="connsiteY1" fmla="*/ 0 h 611993"/>
              <a:gd name="connsiteX2" fmla="*/ 606056 w 606056"/>
              <a:gd name="connsiteY2" fmla="*/ 308344 h 611993"/>
              <a:gd name="connsiteX3" fmla="*/ 308344 w 606056"/>
              <a:gd name="connsiteY3" fmla="*/ 606056 h 611993"/>
              <a:gd name="connsiteX4" fmla="*/ 3453 w 606056"/>
              <a:gd name="connsiteY4" fmla="*/ 611993 h 611993"/>
              <a:gd name="connsiteX5" fmla="*/ 0 w 606056"/>
              <a:gd name="connsiteY5" fmla="*/ 0 h 61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6056" h="611993">
                <a:moveTo>
                  <a:pt x="0" y="0"/>
                </a:moveTo>
                <a:lnTo>
                  <a:pt x="308344" y="0"/>
                </a:lnTo>
                <a:lnTo>
                  <a:pt x="606056" y="308344"/>
                </a:lnTo>
                <a:lnTo>
                  <a:pt x="308344" y="606056"/>
                </a:lnTo>
                <a:lnTo>
                  <a:pt x="3453" y="611993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9" name="Freeform 698"/>
          <p:cNvSpPr/>
          <p:nvPr/>
        </p:nvSpPr>
        <p:spPr>
          <a:xfrm>
            <a:off x="1591294" y="4558619"/>
            <a:ext cx="896587" cy="599704"/>
          </a:xfrm>
          <a:custGeom>
            <a:avLst/>
            <a:gdLst>
              <a:gd name="connsiteX0" fmla="*/ 0 w 896587"/>
              <a:gd name="connsiteY0" fmla="*/ 0 h 599704"/>
              <a:gd name="connsiteX1" fmla="*/ 308758 w 896587"/>
              <a:gd name="connsiteY1" fmla="*/ 0 h 599704"/>
              <a:gd name="connsiteX2" fmla="*/ 896587 w 896587"/>
              <a:gd name="connsiteY2" fmla="*/ 302820 h 599704"/>
              <a:gd name="connsiteX3" fmla="*/ 302820 w 896587"/>
              <a:gd name="connsiteY3" fmla="*/ 599704 h 599704"/>
              <a:gd name="connsiteX4" fmla="*/ 0 w 896587"/>
              <a:gd name="connsiteY4" fmla="*/ 599704 h 599704"/>
              <a:gd name="connsiteX5" fmla="*/ 0 w 896587"/>
              <a:gd name="connsiteY5" fmla="*/ 0 h 59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6587" h="599704">
                <a:moveTo>
                  <a:pt x="0" y="0"/>
                </a:moveTo>
                <a:lnTo>
                  <a:pt x="308758" y="0"/>
                </a:lnTo>
                <a:lnTo>
                  <a:pt x="896587" y="302820"/>
                </a:lnTo>
                <a:lnTo>
                  <a:pt x="302820" y="599704"/>
                </a:lnTo>
                <a:lnTo>
                  <a:pt x="0" y="599704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206679" y="395005"/>
                <a:ext cx="861646" cy="4834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𝑖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679" y="395005"/>
                <a:ext cx="861646" cy="483466"/>
              </a:xfrm>
              <a:prstGeom prst="rect">
                <a:avLst/>
              </a:prstGeom>
              <a:blipFill rotWithShape="1">
                <a:blip r:embed="rId8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0" name="TextBox 699"/>
              <p:cNvSpPr txBox="1"/>
              <p:nvPr/>
            </p:nvSpPr>
            <p:spPr>
              <a:xfrm>
                <a:off x="6464142" y="894270"/>
                <a:ext cx="335348" cy="4840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0" name="TextBox 6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142" y="894270"/>
                <a:ext cx="335348" cy="484043"/>
              </a:xfrm>
              <a:prstGeom prst="rect">
                <a:avLst/>
              </a:prstGeom>
              <a:blipFill rotWithShape="1">
                <a:blip r:embed="rId9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1" name="TextBox 700"/>
              <p:cNvSpPr txBox="1"/>
              <p:nvPr/>
            </p:nvSpPr>
            <p:spPr>
              <a:xfrm>
                <a:off x="6464142" y="1546903"/>
                <a:ext cx="365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1" name="TextBox 7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142" y="1546903"/>
                <a:ext cx="365806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2" name="TextBox 701"/>
              <p:cNvSpPr txBox="1"/>
              <p:nvPr/>
            </p:nvSpPr>
            <p:spPr>
              <a:xfrm>
                <a:off x="6464142" y="2084825"/>
                <a:ext cx="335348" cy="4879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2" name="TextBox 7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142" y="2084825"/>
                <a:ext cx="335348" cy="487954"/>
              </a:xfrm>
              <a:prstGeom prst="rect">
                <a:avLst/>
              </a:prstGeom>
              <a:blipFill rotWithShape="1">
                <a:blip r:embed="rId11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3" name="TextBox 702"/>
          <p:cNvSpPr txBox="1"/>
          <p:nvPr/>
        </p:nvSpPr>
        <p:spPr>
          <a:xfrm>
            <a:off x="6464142" y="2891330"/>
            <a:ext cx="35458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4" name="TextBox 703"/>
              <p:cNvSpPr txBox="1"/>
              <p:nvPr/>
            </p:nvSpPr>
            <p:spPr>
              <a:xfrm>
                <a:off x="6464142" y="3782004"/>
                <a:ext cx="365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4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4" name="TextBox 7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142" y="3782004"/>
                <a:ext cx="36580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5" name="TextBox 704"/>
              <p:cNvSpPr txBox="1"/>
              <p:nvPr/>
            </p:nvSpPr>
            <p:spPr>
              <a:xfrm>
                <a:off x="6464142" y="4672678"/>
                <a:ext cx="365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5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5" name="TextBox 7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142" y="4672678"/>
                <a:ext cx="36580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6" name="TextBox 705"/>
              <p:cNvSpPr txBox="1"/>
              <p:nvPr/>
            </p:nvSpPr>
            <p:spPr>
              <a:xfrm>
                <a:off x="6799490" y="939695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6" name="TextBox 7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939695"/>
                <a:ext cx="1023037" cy="39319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7" name="TextBox 706"/>
              <p:cNvSpPr txBox="1"/>
              <p:nvPr/>
            </p:nvSpPr>
            <p:spPr>
              <a:xfrm>
                <a:off x="6799490" y="1546094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7" name="TextBox 7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1546094"/>
                <a:ext cx="1023037" cy="39319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8" name="TextBox 707"/>
              <p:cNvSpPr txBox="1"/>
              <p:nvPr/>
            </p:nvSpPr>
            <p:spPr>
              <a:xfrm>
                <a:off x="6799490" y="2138845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8" name="TextBox 7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2138845"/>
                <a:ext cx="1023037" cy="39319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9" name="TextBox 708"/>
              <p:cNvSpPr txBox="1"/>
              <p:nvPr/>
            </p:nvSpPr>
            <p:spPr>
              <a:xfrm>
                <a:off x="6799490" y="2870457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09" name="TextBox 7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2870457"/>
                <a:ext cx="1023037" cy="39319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0" name="TextBox 709"/>
              <p:cNvSpPr txBox="1"/>
              <p:nvPr/>
            </p:nvSpPr>
            <p:spPr>
              <a:xfrm>
                <a:off x="6799490" y="3759638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10" name="TextBox 7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3759638"/>
                <a:ext cx="1023037" cy="3931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1" name="TextBox 710"/>
              <p:cNvSpPr txBox="1"/>
              <p:nvPr/>
            </p:nvSpPr>
            <p:spPr>
              <a:xfrm>
                <a:off x="6799490" y="4648818"/>
                <a:ext cx="1023037" cy="3931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</m:t>
                    </m:r>
                    <m:r>
                      <a:rPr lang="en-GB" b="0" i="0" smtClean="0">
                        <a:latin typeface="Cambria Math"/>
                      </a:rPr>
                      <m:t>+</m:t>
                    </m:r>
                    <m:r>
                      <a:rPr lang="en-GB" i="1" smtClean="0">
                        <a:latin typeface="Cambria Math"/>
                      </a:rPr>
                      <m:t>1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11" name="TextBox 7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490" y="4648818"/>
                <a:ext cx="1023037" cy="39319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2" name="TextBox 711"/>
              <p:cNvSpPr txBox="1"/>
              <p:nvPr/>
            </p:nvSpPr>
            <p:spPr>
              <a:xfrm>
                <a:off x="270641" y="5349250"/>
                <a:ext cx="8602719" cy="116493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So we can deduce that a formula for the area of each polygon is: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𝐴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𝑝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𝑖</m:t>
                      </m:r>
                      <m:r>
                        <a:rPr lang="en-GB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Note: although we can feel confident about this formula we have </a:t>
                </a:r>
                <a:r>
                  <a:rPr lang="en-GB" u="sng" dirty="0">
                    <a:latin typeface="Comic Sans MS" panose="030F0702030302020204" pitchFamily="66" charset="0"/>
                  </a:rPr>
                  <a:t>not</a:t>
                </a:r>
                <a:r>
                  <a:rPr lang="en-GB" dirty="0">
                    <a:latin typeface="Comic Sans MS" panose="030F0702030302020204" pitchFamily="66" charset="0"/>
                  </a:rPr>
                  <a:t> proved it.</a:t>
                </a:r>
              </a:p>
            </p:txBody>
          </p:sp>
        </mc:Choice>
        <mc:Fallback xmlns="">
          <p:sp>
            <p:nvSpPr>
              <p:cNvPr id="712" name="TextBox 7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641" y="5349250"/>
                <a:ext cx="8602719" cy="1164934"/>
              </a:xfrm>
              <a:prstGeom prst="rect">
                <a:avLst/>
              </a:prstGeom>
              <a:blipFill rotWithShape="1">
                <a:blip r:embed="rId20"/>
                <a:stretch>
                  <a:fillRect l="-567" t="-2094" r="-425" b="-78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203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700" grpId="0" animBg="1"/>
      <p:bldP spid="701" grpId="0" animBg="1"/>
      <p:bldP spid="702" grpId="0" animBg="1"/>
      <p:bldP spid="703" grpId="0" animBg="1"/>
      <p:bldP spid="704" grpId="0" animBg="1"/>
      <p:bldP spid="705" grpId="0" animBg="1"/>
      <p:bldP spid="706" grpId="0" animBg="1"/>
      <p:bldP spid="707" grpId="0" animBg="1"/>
      <p:bldP spid="708" grpId="0" animBg="1"/>
      <p:bldP spid="709" grpId="0" animBg="1"/>
      <p:bldP spid="710" grpId="0" animBg="1"/>
      <p:bldP spid="711" grpId="0" animBg="1"/>
      <p:bldP spid="712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52973" y="82686"/>
                <a:ext cx="7838054" cy="6693425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Or, you could decide that there may be a linear relationship between the quantities and investigate by solving some simultaneous equations.</a:t>
                </a:r>
              </a:p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Let’s assume 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𝑎𝑝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𝑏𝑖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𝑐</m:t>
                    </m:r>
                    <m:r>
                      <a:rPr lang="en-GB" sz="1800" b="0" i="1" smtClean="0">
                        <a:latin typeface="Cambria Math"/>
                      </a:rPr>
                      <m:t>=</m:t>
                    </m:r>
                    <m:r>
                      <a:rPr lang="en-GB" sz="1800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	and form equations from the 					first three results: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4</m:t>
                    </m:r>
                    <m:r>
                      <a:rPr lang="en-GB" sz="1800" b="0" i="1" smtClean="0">
                        <a:latin typeface="Cambria Math"/>
                      </a:rPr>
                      <m:t>𝑎</m:t>
                    </m:r>
                    <m:r>
                      <a:rPr lang="en-GB" sz="1800" b="0" i="1" smtClean="0">
                        <a:latin typeface="Cambria Math"/>
                      </a:rPr>
                      <m:t>+4</m:t>
                    </m:r>
                    <m:r>
                      <a:rPr lang="en-GB" sz="1800" b="0" i="1" smtClean="0">
                        <a:latin typeface="Cambria Math"/>
                      </a:rPr>
                      <m:t>𝑏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𝑐</m:t>
                    </m:r>
                    <m:r>
                      <a:rPr lang="en-GB" sz="1800" b="0" i="1" smtClean="0">
                        <a:latin typeface="Cambria Math"/>
                      </a:rPr>
                      <m:t>=5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8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+5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+</m:t>
                    </m:r>
                    <m:r>
                      <a:rPr lang="en-GB" sz="1800" i="1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=8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8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+7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+</m:t>
                    </m:r>
                    <m:r>
                      <a:rPr lang="en-GB" sz="1800" i="1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=10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(3)</a:t>
                </a:r>
                <a:endParaRPr lang="en-GB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2973" y="82686"/>
                <a:ext cx="7838054" cy="6693425"/>
              </a:xfrm>
              <a:blipFill rotWithShape="1">
                <a:blip r:embed="rId2"/>
                <a:stretch>
                  <a:fillRect l="-622" t="-273" r="-12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0309989"/>
                  </p:ext>
                </p:extLst>
              </p:nvPr>
            </p:nvGraphicFramePr>
            <p:xfrm>
              <a:off x="968030" y="3617548"/>
              <a:ext cx="7207940" cy="1691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198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80198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Polygon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on Perimeter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Dots in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</a:t>
                          </a:r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Interior</a:t>
                          </a:r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dirty="0" smtClean="0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GB" sz="1600" baseline="0" dirty="0">
                              <a:latin typeface="Comic Sans MS" panose="030F0702030302020204" pitchFamily="66" charset="0"/>
                            </a:rPr>
                            <a:t>)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Area </a:t>
                          </a:r>
                        </a:p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A</a:t>
                          </a: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B</a:t>
                          </a: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latin typeface="Comic Sans MS" panose="030F0702030302020204" pitchFamily="66" charset="0"/>
                            </a:rPr>
                            <a:t>C</a:t>
                          </a: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0309989"/>
                  </p:ext>
                </p:extLst>
              </p:nvPr>
            </p:nvGraphicFramePr>
            <p:xfrm>
              <a:off x="968030" y="3617548"/>
              <a:ext cx="7207940" cy="1691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1985"/>
                    <a:gridCol w="1801985"/>
                    <a:gridCol w="1801985"/>
                    <a:gridCol w="1801985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Polygon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2105" r="-200678" b="-2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2105" r="-100000" b="-2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2105" r="-339" b="-20105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A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159016" r="-200678" b="-2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59016" r="-100000" b="-2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159016" r="-339" b="-21311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B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259016" r="-200678" b="-1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259016" r="-100000" b="-1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259016" r="-339" b="-11311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Comic Sans MS" panose="030F0702030302020204" pitchFamily="66" charset="0"/>
                            </a:rPr>
                            <a:t>C</a:t>
                          </a:r>
                          <a:endParaRPr lang="en-GB" sz="1600" dirty="0">
                            <a:latin typeface="Comic Sans MS" panose="030F0702030302020204" pitchFamily="66" charset="0"/>
                          </a:endParaRPr>
                        </a:p>
                      </a:txBody>
                      <a:tcPr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78" t="-359016" r="-200678" b="-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359016" r="-100000" b="-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017" t="-359016" r="-339" b="-1311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0241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52973" y="82686"/>
                <a:ext cx="7838054" cy="6693425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Or, you could decide that there may be a linear relationship between the quantities and investigate by solving some simultaneous equations.</a:t>
                </a:r>
              </a:p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Let’s assume 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𝑎𝑝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𝑏𝑖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𝑐</m:t>
                    </m:r>
                    <m:r>
                      <a:rPr lang="en-GB" sz="1800" b="0" i="1" smtClean="0">
                        <a:latin typeface="Cambria Math"/>
                      </a:rPr>
                      <m:t>=</m:t>
                    </m:r>
                    <m:r>
                      <a:rPr lang="en-GB" sz="1800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	and form equations from the 					first three results: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4</m:t>
                    </m:r>
                    <m:r>
                      <a:rPr lang="en-GB" sz="1800" b="0" i="1" smtClean="0">
                        <a:latin typeface="Cambria Math"/>
                      </a:rPr>
                      <m:t>𝑎</m:t>
                    </m:r>
                    <m:r>
                      <a:rPr lang="en-GB" sz="1800" b="0" i="1" smtClean="0">
                        <a:latin typeface="Cambria Math"/>
                      </a:rPr>
                      <m:t>+4</m:t>
                    </m:r>
                    <m:r>
                      <a:rPr lang="en-GB" sz="1800" b="0" i="1" smtClean="0">
                        <a:latin typeface="Cambria Math"/>
                      </a:rPr>
                      <m:t>𝑏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𝑐</m:t>
                    </m:r>
                    <m:r>
                      <a:rPr lang="en-GB" sz="1800" b="0" i="1" smtClean="0">
                        <a:latin typeface="Cambria Math"/>
                      </a:rPr>
                      <m:t>=5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8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+5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+</m:t>
                    </m:r>
                    <m:r>
                      <a:rPr lang="en-GB" sz="1800" i="1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=8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b="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8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+7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+</m:t>
                    </m:r>
                    <m:r>
                      <a:rPr lang="en-GB" sz="1800" i="1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=10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(3)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1000" dirty="0"/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/>
                  <a:t>	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4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  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b="0" i="1" smtClean="0">
                        <a:latin typeface="Cambria Math"/>
                      </a:rPr>
                      <m:t>        </m:t>
                    </m:r>
                    <m:r>
                      <a:rPr lang="en-GB" sz="1800" i="1">
                        <a:latin typeface="Cambria Math"/>
                      </a:rPr>
                      <m:t>=</m:t>
                    </m:r>
                    <m:r>
                      <a:rPr lang="en-GB" sz="1800" b="0" i="1" smtClean="0">
                        <a:latin typeface="Cambria Math"/>
                      </a:rPr>
                      <m:t>3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(2)-(1) </a:t>
                </a:r>
                <a:r>
                  <a:rPr lang="en-GB" sz="1400" dirty="0">
                    <a:latin typeface="Calibri"/>
                  </a:rPr>
                  <a:t>→</a:t>
                </a:r>
                <a:r>
                  <a:rPr lang="en-GB" sz="1400" dirty="0">
                    <a:latin typeface="Comic Sans MS" panose="030F0702030302020204" pitchFamily="66" charset="0"/>
                  </a:rPr>
                  <a:t> (4)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/>
                  <a:t>			</a:t>
                </a:r>
                <a14:m>
                  <m:oMath xmlns:m="http://schemas.openxmlformats.org/officeDocument/2006/math">
                    <m:r>
                      <a:rPr lang="en-GB" sz="1800" i="1">
                        <a:latin typeface="Cambria Math"/>
                      </a:rPr>
                      <m:t>4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+3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        =5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(3)-(1) </a:t>
                </a:r>
                <a:r>
                  <a:rPr lang="en-GB" sz="1400" dirty="0">
                    <a:latin typeface="Calibri"/>
                  </a:rPr>
                  <a:t>→</a:t>
                </a:r>
                <a:r>
                  <a:rPr lang="en-GB" sz="1400" dirty="0">
                    <a:latin typeface="Comic Sans MS" panose="030F0702030302020204" pitchFamily="66" charset="0"/>
                  </a:rPr>
                  <a:t> (5)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10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/>
                  <a:t>			        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2</m:t>
                    </m:r>
                    <m:r>
                      <a:rPr lang="en-GB" sz="1800" i="1">
                        <a:latin typeface="Cambria Math"/>
                      </a:rPr>
                      <m:t>𝑏</m:t>
                    </m:r>
                    <m:r>
                      <a:rPr lang="en-GB" sz="1800" i="1">
                        <a:latin typeface="Cambria Math"/>
                      </a:rPr>
                      <m:t>        =2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(5)-(4) 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𝑏</m:t>
                    </m:r>
                    <m:r>
                      <a:rPr lang="en-GB" sz="1800" b="0" i="1" smtClean="0">
                        <a:latin typeface="Cambria Math"/>
                      </a:rPr>
                      <m:t>=1</m:t>
                    </m:r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/>
                  <a:t>			</a:t>
                </a:r>
                <a14:m>
                  <m:oMath xmlns:m="http://schemas.openxmlformats.org/officeDocument/2006/math">
                    <m:r>
                      <a:rPr lang="en-GB" sz="1800" i="1">
                        <a:latin typeface="Cambria Math"/>
                      </a:rPr>
                      <m:t>4</m:t>
                    </m:r>
                    <m:r>
                      <a:rPr lang="en-GB" sz="1800" i="1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+  1        =3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(4)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𝑎</m:t>
                    </m:r>
                    <m:r>
                      <a:rPr lang="en-GB" sz="1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/>
                  <a:t>			   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2</m:t>
                    </m:r>
                    <m:r>
                      <a:rPr lang="en-GB" sz="1800" i="1">
                        <a:latin typeface="Cambria Math"/>
                      </a:rPr>
                      <m:t>+4+</m:t>
                    </m:r>
                    <m:r>
                      <a:rPr lang="en-GB" sz="1800" i="1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=5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𝑐</m:t>
                    </m:r>
                    <m:r>
                      <a:rPr lang="en-GB" sz="1800" i="1">
                        <a:latin typeface="Cambria Math"/>
                      </a:rPr>
                      <m:t>=</m:t>
                    </m:r>
                    <m:r>
                      <a:rPr lang="en-GB" sz="1800" b="0" i="1" smtClean="0">
                        <a:latin typeface="Cambria Math"/>
                      </a:rPr>
                      <m:t>−</m:t>
                    </m:r>
                    <m:r>
                      <a:rPr lang="en-GB" sz="1800" i="1">
                        <a:latin typeface="Cambria Math"/>
                      </a:rPr>
                      <m:t>1</m:t>
                    </m:r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So 		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𝐴</m:t>
                    </m:r>
                    <m:r>
                      <a:rPr lang="en-GB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1800" b="0" i="1" smtClean="0">
                        <a:latin typeface="Cambria Math"/>
                      </a:rPr>
                      <m:t>𝑝</m:t>
                    </m:r>
                    <m:r>
                      <a:rPr lang="en-GB" sz="1800" b="0" i="1" smtClean="0">
                        <a:latin typeface="Cambria Math"/>
                      </a:rPr>
                      <m:t>+</m:t>
                    </m:r>
                    <m:r>
                      <a:rPr lang="en-GB" sz="1800" b="0" i="1" smtClean="0">
                        <a:latin typeface="Cambria Math"/>
                      </a:rPr>
                      <m:t>𝑖</m:t>
                    </m:r>
                    <m:r>
                      <a:rPr lang="en-GB" sz="1800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		as before.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2973" y="82686"/>
                <a:ext cx="7838054" cy="6693425"/>
              </a:xfrm>
              <a:blipFill rotWithShape="1">
                <a:blip r:embed="rId2"/>
                <a:stretch>
                  <a:fillRect l="-622" t="-273" r="-12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36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4362</TotalTime>
  <Words>2306</Words>
  <Application>Microsoft Office PowerPoint</Application>
  <PresentationFormat>On-screen Show (4:3)</PresentationFormat>
  <Paragraphs>326</Paragraphs>
  <Slides>39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Bradley Hand ITC</vt:lpstr>
      <vt:lpstr>Calibri</vt:lpstr>
      <vt:lpstr>Cambria Math</vt:lpstr>
      <vt:lpstr>Comic Sans MS</vt:lpstr>
      <vt:lpstr>Office Theme</vt:lpstr>
      <vt:lpstr>Pick a Polygon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SOURCE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a Polygon</dc:title>
  <dc:creator>John</dc:creator>
  <cp:lastModifiedBy>John Burke</cp:lastModifiedBy>
  <cp:revision>88</cp:revision>
  <cp:lastPrinted>2019-06-14T06:25:21Z</cp:lastPrinted>
  <dcterms:created xsi:type="dcterms:W3CDTF">2016-05-18T18:18:25Z</dcterms:created>
  <dcterms:modified xsi:type="dcterms:W3CDTF">2020-08-05T16:35:50Z</dcterms:modified>
</cp:coreProperties>
</file>